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60" r:id="rId1"/>
    <p:sldMasterId id="2147484214" r:id="rId2"/>
  </p:sldMasterIdLst>
  <p:notesMasterIdLst>
    <p:notesMasterId r:id="rId248"/>
  </p:notesMasterIdLst>
  <p:sldIdLst>
    <p:sldId id="315" r:id="rId3"/>
    <p:sldId id="699" r:id="rId4"/>
    <p:sldId id="650" r:id="rId5"/>
    <p:sldId id="435" r:id="rId6"/>
    <p:sldId id="464" r:id="rId7"/>
    <p:sldId id="465" r:id="rId8"/>
    <p:sldId id="428" r:id="rId9"/>
    <p:sldId id="611" r:id="rId10"/>
    <p:sldId id="513" r:id="rId11"/>
    <p:sldId id="430" r:id="rId12"/>
    <p:sldId id="518" r:id="rId13"/>
    <p:sldId id="432" r:id="rId14"/>
    <p:sldId id="427" r:id="rId15"/>
    <p:sldId id="429" r:id="rId16"/>
    <p:sldId id="433" r:id="rId17"/>
    <p:sldId id="450" r:id="rId18"/>
    <p:sldId id="463" r:id="rId19"/>
    <p:sldId id="470" r:id="rId20"/>
    <p:sldId id="431" r:id="rId21"/>
    <p:sldId id="466" r:id="rId22"/>
    <p:sldId id="467" r:id="rId23"/>
    <p:sldId id="469" r:id="rId24"/>
    <p:sldId id="468" r:id="rId25"/>
    <p:sldId id="651" r:id="rId26"/>
    <p:sldId id="456" r:id="rId27"/>
    <p:sldId id="457" r:id="rId28"/>
    <p:sldId id="458" r:id="rId29"/>
    <p:sldId id="459" r:id="rId30"/>
    <p:sldId id="436" r:id="rId31"/>
    <p:sldId id="437" r:id="rId32"/>
    <p:sldId id="438" r:id="rId33"/>
    <p:sldId id="502" r:id="rId34"/>
    <p:sldId id="696" r:id="rId35"/>
    <p:sldId id="439" r:id="rId36"/>
    <p:sldId id="486" r:id="rId37"/>
    <p:sldId id="612" r:id="rId38"/>
    <p:sldId id="461" r:id="rId39"/>
    <p:sldId id="487" r:id="rId40"/>
    <p:sldId id="501" r:id="rId41"/>
    <p:sldId id="510" r:id="rId42"/>
    <p:sldId id="473" r:id="rId43"/>
    <p:sldId id="479" r:id="rId44"/>
    <p:sldId id="480" r:id="rId45"/>
    <p:sldId id="503" r:id="rId46"/>
    <p:sldId id="482" r:id="rId47"/>
    <p:sldId id="485" r:id="rId48"/>
    <p:sldId id="483" r:id="rId49"/>
    <p:sldId id="475" r:id="rId50"/>
    <p:sldId id="493" r:id="rId51"/>
    <p:sldId id="494" r:id="rId52"/>
    <p:sldId id="495" r:id="rId53"/>
    <p:sldId id="496" r:id="rId54"/>
    <p:sldId id="497" r:id="rId55"/>
    <p:sldId id="498" r:id="rId56"/>
    <p:sldId id="613" r:id="rId57"/>
    <p:sldId id="499" r:id="rId58"/>
    <p:sldId id="500" r:id="rId59"/>
    <p:sldId id="507" r:id="rId60"/>
    <p:sldId id="504" r:id="rId61"/>
    <p:sldId id="505" r:id="rId62"/>
    <p:sldId id="506" r:id="rId63"/>
    <p:sldId id="508" r:id="rId64"/>
    <p:sldId id="476" r:id="rId65"/>
    <p:sldId id="614" r:id="rId66"/>
    <p:sldId id="509" r:id="rId67"/>
    <p:sldId id="477" r:id="rId68"/>
    <p:sldId id="489" r:id="rId69"/>
    <p:sldId id="511" r:id="rId70"/>
    <p:sldId id="488" r:id="rId71"/>
    <p:sldId id="452" r:id="rId72"/>
    <p:sldId id="453" r:id="rId73"/>
    <p:sldId id="652" r:id="rId74"/>
    <p:sldId id="514" r:id="rId75"/>
    <p:sldId id="448" r:id="rId76"/>
    <p:sldId id="441" r:id="rId77"/>
    <p:sldId id="547" r:id="rId78"/>
    <p:sldId id="548" r:id="rId79"/>
    <p:sldId id="542" r:id="rId80"/>
    <p:sldId id="549" r:id="rId81"/>
    <p:sldId id="550" r:id="rId82"/>
    <p:sldId id="546" r:id="rId83"/>
    <p:sldId id="515" r:id="rId84"/>
    <p:sldId id="521" r:id="rId85"/>
    <p:sldId id="522" r:id="rId86"/>
    <p:sldId id="523" r:id="rId87"/>
    <p:sldId id="566" r:id="rId88"/>
    <p:sldId id="567" r:id="rId89"/>
    <p:sldId id="568" r:id="rId90"/>
    <p:sldId id="569" r:id="rId91"/>
    <p:sldId id="570" r:id="rId92"/>
    <p:sldId id="571" r:id="rId93"/>
    <p:sldId id="572" r:id="rId94"/>
    <p:sldId id="573" r:id="rId95"/>
    <p:sldId id="620" r:id="rId96"/>
    <p:sldId id="619" r:id="rId97"/>
    <p:sldId id="616" r:id="rId98"/>
    <p:sldId id="621" r:id="rId99"/>
    <p:sldId id="622" r:id="rId100"/>
    <p:sldId id="623" r:id="rId101"/>
    <p:sldId id="625" r:id="rId102"/>
    <p:sldId id="624" r:id="rId103"/>
    <p:sldId id="577" r:id="rId104"/>
    <p:sldId id="578" r:id="rId105"/>
    <p:sldId id="574" r:id="rId106"/>
    <p:sldId id="575" r:id="rId107"/>
    <p:sldId id="576" r:id="rId108"/>
    <p:sldId id="579" r:id="rId109"/>
    <p:sldId id="580" r:id="rId110"/>
    <p:sldId id="583" r:id="rId111"/>
    <p:sldId id="584" r:id="rId112"/>
    <p:sldId id="581" r:id="rId113"/>
    <p:sldId id="582" r:id="rId114"/>
    <p:sldId id="585" r:id="rId115"/>
    <p:sldId id="586" r:id="rId116"/>
    <p:sldId id="587" r:id="rId117"/>
    <p:sldId id="599" r:id="rId118"/>
    <p:sldId id="588" r:id="rId119"/>
    <p:sldId id="589" r:id="rId120"/>
    <p:sldId id="592" r:id="rId121"/>
    <p:sldId id="590" r:id="rId122"/>
    <p:sldId id="591" r:id="rId123"/>
    <p:sldId id="593" r:id="rId124"/>
    <p:sldId id="594" r:id="rId125"/>
    <p:sldId id="595" r:id="rId126"/>
    <p:sldId id="597" r:id="rId127"/>
    <p:sldId id="596" r:id="rId128"/>
    <p:sldId id="598" r:id="rId129"/>
    <p:sldId id="600" r:id="rId130"/>
    <p:sldId id="601" r:id="rId131"/>
    <p:sldId id="602" r:id="rId132"/>
    <p:sldId id="540" r:id="rId133"/>
    <p:sldId id="541" r:id="rId134"/>
    <p:sldId id="551" r:id="rId135"/>
    <p:sldId id="552" r:id="rId136"/>
    <p:sldId id="697" r:id="rId137"/>
    <p:sldId id="516" r:id="rId138"/>
    <p:sldId id="529" r:id="rId139"/>
    <p:sldId id="528" r:id="rId140"/>
    <p:sldId id="532" r:id="rId141"/>
    <p:sldId id="530" r:id="rId142"/>
    <p:sldId id="512" r:id="rId143"/>
    <p:sldId id="442" r:id="rId144"/>
    <p:sldId id="520" r:id="rId145"/>
    <p:sldId id="517" r:id="rId146"/>
    <p:sldId id="533" r:id="rId147"/>
    <p:sldId id="555" r:id="rId148"/>
    <p:sldId id="560" r:id="rId149"/>
    <p:sldId id="561" r:id="rId150"/>
    <p:sldId id="556" r:id="rId151"/>
    <p:sldId id="562" r:id="rId152"/>
    <p:sldId id="563" r:id="rId153"/>
    <p:sldId id="564" r:id="rId154"/>
    <p:sldId id="557" r:id="rId155"/>
    <p:sldId id="559" r:id="rId156"/>
    <p:sldId id="565" r:id="rId157"/>
    <p:sldId id="558" r:id="rId158"/>
    <p:sldId id="537" r:id="rId159"/>
    <p:sldId id="553" r:id="rId160"/>
    <p:sldId id="535" r:id="rId161"/>
    <p:sldId id="519" r:id="rId162"/>
    <p:sldId id="698" r:id="rId163"/>
    <p:sldId id="534" r:id="rId164"/>
    <p:sldId id="524" r:id="rId165"/>
    <p:sldId id="603" r:id="rId166"/>
    <p:sldId id="525" r:id="rId167"/>
    <p:sldId id="604" r:id="rId168"/>
    <p:sldId id="526" r:id="rId169"/>
    <p:sldId id="605" r:id="rId170"/>
    <p:sldId id="606" r:id="rId171"/>
    <p:sldId id="527" r:id="rId172"/>
    <p:sldId id="607" r:id="rId173"/>
    <p:sldId id="608" r:id="rId174"/>
    <p:sldId id="609" r:id="rId175"/>
    <p:sldId id="610" r:id="rId176"/>
    <p:sldId id="455" r:id="rId177"/>
    <p:sldId id="653" r:id="rId178"/>
    <p:sldId id="443" r:id="rId179"/>
    <p:sldId id="445" r:id="rId180"/>
    <p:sldId id="446" r:id="rId181"/>
    <p:sldId id="447" r:id="rId182"/>
    <p:sldId id="626" r:id="rId183"/>
    <p:sldId id="634" r:id="rId184"/>
    <p:sldId id="633" r:id="rId185"/>
    <p:sldId id="628" r:id="rId186"/>
    <p:sldId id="636" r:id="rId187"/>
    <p:sldId id="637" r:id="rId188"/>
    <p:sldId id="632" r:id="rId189"/>
    <p:sldId id="630" r:id="rId190"/>
    <p:sldId id="629" r:id="rId191"/>
    <p:sldId id="627" r:id="rId192"/>
    <p:sldId id="631" r:id="rId193"/>
    <p:sldId id="449" r:id="rId194"/>
    <p:sldId id="660" r:id="rId195"/>
    <p:sldId id="639" r:id="rId196"/>
    <p:sldId id="661" r:id="rId197"/>
    <p:sldId id="662" r:id="rId198"/>
    <p:sldId id="664" r:id="rId199"/>
    <p:sldId id="665" r:id="rId200"/>
    <p:sldId id="640" r:id="rId201"/>
    <p:sldId id="641" r:id="rId202"/>
    <p:sldId id="642" r:id="rId203"/>
    <p:sldId id="643" r:id="rId204"/>
    <p:sldId id="644" r:id="rId205"/>
    <p:sldId id="645" r:id="rId206"/>
    <p:sldId id="647" r:id="rId207"/>
    <p:sldId id="648" r:id="rId208"/>
    <p:sldId id="649" r:id="rId209"/>
    <p:sldId id="654" r:id="rId210"/>
    <p:sldId id="655" r:id="rId211"/>
    <p:sldId id="656" r:id="rId212"/>
    <p:sldId id="657" r:id="rId213"/>
    <p:sldId id="658" r:id="rId214"/>
    <p:sldId id="666" r:id="rId215"/>
    <p:sldId id="667" r:id="rId216"/>
    <p:sldId id="668" r:id="rId217"/>
    <p:sldId id="669" r:id="rId218"/>
    <p:sldId id="646" r:id="rId219"/>
    <p:sldId id="659" r:id="rId220"/>
    <p:sldId id="670" r:id="rId221"/>
    <p:sldId id="671" r:id="rId222"/>
    <p:sldId id="672" r:id="rId223"/>
    <p:sldId id="673" r:id="rId224"/>
    <p:sldId id="674" r:id="rId225"/>
    <p:sldId id="675" r:id="rId226"/>
    <p:sldId id="676" r:id="rId227"/>
    <p:sldId id="677" r:id="rId228"/>
    <p:sldId id="678" r:id="rId229"/>
    <p:sldId id="679" r:id="rId230"/>
    <p:sldId id="680" r:id="rId231"/>
    <p:sldId id="681" r:id="rId232"/>
    <p:sldId id="682" r:id="rId233"/>
    <p:sldId id="683" r:id="rId234"/>
    <p:sldId id="684" r:id="rId235"/>
    <p:sldId id="685" r:id="rId236"/>
    <p:sldId id="686" r:id="rId237"/>
    <p:sldId id="687" r:id="rId238"/>
    <p:sldId id="688" r:id="rId239"/>
    <p:sldId id="689" r:id="rId240"/>
    <p:sldId id="690" r:id="rId241"/>
    <p:sldId id="691" r:id="rId242"/>
    <p:sldId id="692" r:id="rId243"/>
    <p:sldId id="693" r:id="rId244"/>
    <p:sldId id="694" r:id="rId245"/>
    <p:sldId id="695" r:id="rId246"/>
    <p:sldId id="434" r:id="rId2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66FF"/>
    <a:srgbClr val="66FFFF"/>
    <a:srgbClr val="CC66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42" autoAdjust="0"/>
    <p:restoredTop sz="94625" autoAdjust="0"/>
  </p:normalViewPr>
  <p:slideViewPr>
    <p:cSldViewPr>
      <p:cViewPr varScale="1">
        <p:scale>
          <a:sx n="102" d="100"/>
          <a:sy n="102" d="100"/>
        </p:scale>
        <p:origin x="858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3" y="557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-139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26" Type="http://schemas.openxmlformats.org/officeDocument/2006/relationships/slide" Target="slides/slide224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presProps" Target="presProps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viewProps" Target="view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theme" Target="theme/them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slide" Target="slides/slide20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tableStyles" Target="tableStyles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85A3F638-EC81-4FD0-9CB8-89C46305ADFA}" type="datetimeFigureOut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BCE397E3-FEC3-4BEB-A648-D34113D520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54176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E397E3-FEC3-4BEB-A648-D34113D520E8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991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CE397E3-FEC3-4BEB-A648-D34113D520E8}" type="slidenum">
              <a:rPr lang="zh-CN" altLang="en-US" smtClean="0"/>
              <a:pPr>
                <a:defRPr/>
              </a:pPr>
              <a:t>245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8162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圆角矩形 5"/>
          <p:cNvSpPr/>
          <p:nvPr/>
        </p:nvSpPr>
        <p:spPr>
          <a:xfrm>
            <a:off x="419100" y="433388"/>
            <a:ext cx="8305800" cy="3109912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22376" y="1280168"/>
            <a:ext cx="7772400" cy="1220138"/>
          </a:xfrm>
        </p:spPr>
        <p:txBody>
          <a:bodyPr lIns="45720" rIns="45720" bIns="45720"/>
          <a:lstStyle>
            <a:lvl1pPr algn="ctr">
              <a:defRPr sz="4500" b="1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</a:defRPr>
            </a:lvl1pPr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20" name="副标题 19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914400"/>
          </a:xfrm>
        </p:spPr>
        <p:txBody>
          <a:bodyPr tIns="0">
            <a:normAutofit/>
          </a:bodyPr>
          <a:lstStyle>
            <a:lvl1pPr marL="36576" indent="0" algn="l">
              <a:spcBef>
                <a:spcPts val="0"/>
              </a:spcBef>
              <a:buNone/>
              <a:defRPr sz="2800">
                <a:solidFill>
                  <a:schemeClr val="bg2">
                    <a:shade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lang="zh-CN" altLang="en-US" dirty="0" smtClean="0"/>
              <a:t>单击此处编辑母版副标题样式</a:t>
            </a:r>
            <a:endParaRPr lang="en-US" dirty="0"/>
          </a:p>
        </p:txBody>
      </p:sp>
      <p:sp>
        <p:nvSpPr>
          <p:cNvPr id="7" name="日期占位符 1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566B1141-CE23-4F19-ADD7-AB5DB5B5BCED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1F4CB95-25F8-4B7E-A78A-3034AF89B3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6" name="单圆角矩形 5"/>
          <p:cNvSpPr/>
          <p:nvPr/>
        </p:nvSpPr>
        <p:spPr>
          <a:xfrm>
            <a:off x="6400800" y="433388"/>
            <a:ext cx="2324100" cy="4343400"/>
          </a:xfrm>
          <a:prstGeom prst="round1Rect">
            <a:avLst>
              <a:gd name="adj" fmla="val 2748"/>
            </a:avLst>
          </a:prstGeom>
          <a:solidFill>
            <a:srgbClr val="1C1C1C"/>
          </a:soli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5012056"/>
            <a:ext cx="8229600" cy="1051560"/>
          </a:xfrm>
        </p:spPr>
        <p:txBody>
          <a:bodyPr anchor="t"/>
          <a:lstStyle>
            <a:lvl1pPr algn="l">
              <a:buNone/>
              <a:defRPr sz="3600" b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 bwMode="grayWhite">
          <a:xfrm>
            <a:off x="6462712" y="533400"/>
            <a:ext cx="2240280" cy="4211480"/>
          </a:xfrm>
        </p:spPr>
        <p:txBody>
          <a:bodyPr lIns="91440"/>
          <a:lstStyle>
            <a:lvl1pPr marL="45720" indent="0" algn="l">
              <a:spcBef>
                <a:spcPts val="0"/>
              </a:spcBef>
              <a:buNone/>
              <a:defRPr sz="1400">
                <a:solidFill>
                  <a:srgbClr val="FFFFFF"/>
                </a:solidFill>
              </a:defRPr>
            </a:lvl1pPr>
            <a:lvl2pPr>
              <a:defRPr sz="1200">
                <a:solidFill>
                  <a:srgbClr val="FFFFFF"/>
                </a:solidFill>
              </a:defRPr>
            </a:lvl2pPr>
            <a:lvl3pPr>
              <a:defRPr sz="1000">
                <a:solidFill>
                  <a:srgbClr val="FFFFFF"/>
                </a:solidFill>
              </a:defRPr>
            </a:lvl3pPr>
            <a:lvl4pPr>
              <a:defRPr sz="900">
                <a:solidFill>
                  <a:srgbClr val="FFFFFF"/>
                </a:solidFill>
              </a:defRPr>
            </a:lvl4pPr>
            <a:lvl5pPr>
              <a:defRPr sz="900">
                <a:solidFill>
                  <a:srgbClr val="FFFFFF"/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21480" y="435768"/>
            <a:ext cx="5925312" cy="4343400"/>
          </a:xfrm>
          <a:prstGeom prst="snipRoundRect">
            <a:avLst>
              <a:gd name="adj1" fmla="val 1040"/>
              <a:gd name="adj2" fmla="val 0"/>
            </a:avLst>
          </a:prstGeom>
          <a:solidFill>
            <a:schemeClr val="bg2">
              <a:shade val="10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B7B1B17-BFA1-45E1-9C66-14CD6DBFAD20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F5C67E1C-7FB5-42C4-93DD-4598281607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2920" y="530352"/>
            <a:ext cx="8183880" cy="4187952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59C670-D4FC-4A16-BE7E-DCFCC7401004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F8E691-3B45-46E8-AAEE-1ADEF10CA82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533404"/>
            <a:ext cx="1981200" cy="5257799"/>
          </a:xfrm>
        </p:spPr>
        <p:txBody>
          <a:bodyPr vert="eaVert"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3400" y="533402"/>
            <a:ext cx="5943600" cy="5257801"/>
          </a:xfrm>
        </p:spPr>
        <p:txBody>
          <a:bodyPr vert="eaVert"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9B942-5F6A-4485-AE2A-7B3B51A1486E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FCDB1-16FA-4795-BAAF-CE7F76CE2D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0EFF24-3FF7-45E8-98AE-67B3FD117390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2F93B6-88DD-47CD-AA25-ECC67D08CDF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F24259-B10B-45DC-BA1F-63E1A486804B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056A5FD-7424-4222-8FE6-B75B53351C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8513C7-EAFC-4923-84FC-E02AE4C83A28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211EC-14D3-41A1-8559-71C30588A7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3238" y="1557338"/>
            <a:ext cx="4014787" cy="418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70425" y="1557338"/>
            <a:ext cx="4016375" cy="41878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A059A-3CF7-4A69-A058-C137BB74B881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8F72D6-4439-477F-BB4B-A342EE3536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BD1C5C0-2FE0-4657-8E36-107B62F17E9B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B66C9F-60E3-4B0A-9A10-CF5B1C4F64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63FBFC-A8E1-4B41-A7D7-6D05403ACFAF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861DE5-FCF0-488E-8F3F-2178BBD6A2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EBAD3F-C552-489B-8EDF-290F9EA3C223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3C976B-9275-40B5-8C6A-BAF1F3BA413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2920" y="530352"/>
            <a:ext cx="8183880" cy="4187952"/>
          </a:xfrm>
        </p:spPr>
        <p:txBody>
          <a:bodyPr/>
          <a:lstStyle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FABD76-C6A5-4586-92E2-5A8767747C7E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B7F40F-286F-47C1-99EE-B480BDF01D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DA01C-A791-4B17-B90C-791C3C1C366A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02CA2-861C-41B9-B5E2-123F68F921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9AEC29-6DA6-4AAE-8086-BC8C65E0E18B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6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8EDA0-822D-4CD9-8F94-3AD88DD92C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F10A29-BACE-48A9-8212-FE8D1F9B2DE7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5E34AC-8337-4A95-BC1F-E26489B431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2575" y="476250"/>
            <a:ext cx="2054225" cy="52689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8313" y="476250"/>
            <a:ext cx="6011862" cy="52689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81AB0-49C1-46BA-AD5B-8026704F5D76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47E279-A1E8-4533-9BAF-6C4B217E1BB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418596" y="434162"/>
            <a:ext cx="8306809" cy="4341329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44" y="4928616"/>
            <a:ext cx="8183880" cy="676656"/>
          </a:xfrm>
        </p:spPr>
        <p:txBody>
          <a:bodyPr lIns="91440" bIns="0"/>
          <a:lstStyle>
            <a:lvl1pPr algn="l">
              <a:buNone/>
              <a:defRPr sz="3600" b="0" cap="none" baseline="0">
                <a:solidFill>
                  <a:schemeClr val="bg2">
                    <a:shade val="25000"/>
                  </a:schemeClr>
                </a:solidFill>
                <a:effectLst/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68344" y="5624484"/>
            <a:ext cx="8183880" cy="420624"/>
          </a:xfrm>
        </p:spPr>
        <p:txBody>
          <a:bodyPr lIns="118872" tIns="0"/>
          <a:lstStyle>
            <a:lvl1pPr marL="0" marR="36576" indent="0" algn="l">
              <a:spcBef>
                <a:spcPts val="0"/>
              </a:spcBef>
              <a:spcAft>
                <a:spcPts val="0"/>
              </a:spcAft>
              <a:buNone/>
              <a:defRPr sz="1800" b="0">
                <a:solidFill>
                  <a:schemeClr val="accent1">
                    <a:shade val="50000"/>
                    <a:satMod val="110000"/>
                  </a:schemeClr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51A810E-BCEA-4FBC-9E0C-A0E24EE798C9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E337629B-AD01-4813-BFDA-7F5E680174A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14352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55360" y="530352"/>
            <a:ext cx="3931920" cy="4389120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F1F135-7043-43A7-B56C-F0F95B312303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6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04A45C-A511-445F-846B-34A055772F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2920" y="4983480"/>
            <a:ext cx="8183880" cy="1051560"/>
          </a:xfrm>
        </p:spPr>
        <p:txBody>
          <a:bodyPr/>
          <a:lstStyle>
            <a:lvl1pPr>
              <a:defRPr b="1"/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7224" y="579438"/>
            <a:ext cx="3931920" cy="792162"/>
          </a:xfrm>
        </p:spPr>
        <p:txBody>
          <a:bodyPr lIns="146304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652169" y="579438"/>
            <a:ext cx="3931920" cy="792162"/>
          </a:xfrm>
        </p:spPr>
        <p:txBody>
          <a:bodyPr lIns="137160" anchor="ctr"/>
          <a:lstStyle>
            <a:lvl1pPr marL="0" indent="0" algn="l">
              <a:buNone/>
              <a:defRPr sz="2400" b="1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7224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52169" y="1447800"/>
            <a:ext cx="3931920" cy="348996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7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EB6504-951F-450E-BCE5-141D745EB67C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8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5C8BA8-36D9-44BF-8175-C8DEAB00CD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354FA8-C621-4702-91EF-765FB75CC90D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4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D8FAF4-2FD3-4F16-8DD4-78C272B179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3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D2E52D3E-53E6-4782-A14A-0145CF76C74F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4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ADAD9CD-287F-424C-8DE0-B683C22DA3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和正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5" name="圆角矩形 4"/>
          <p:cNvSpPr/>
          <p:nvPr/>
        </p:nvSpPr>
        <p:spPr>
          <a:xfrm>
            <a:off x="419100" y="433388"/>
            <a:ext cx="8305800" cy="923925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500034" y="500042"/>
            <a:ext cx="8183562" cy="64294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/>
          </p:nvPr>
        </p:nvSpPr>
        <p:spPr>
          <a:xfrm>
            <a:off x="500062" y="1714500"/>
            <a:ext cx="8143903" cy="428626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88EF9ABD-8802-4124-88BD-079128F1F844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8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0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7E00C8B5-0289-4422-94D3-8AA93C8933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236296" y="589152"/>
            <a:ext cx="134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i="1" dirty="0" smtClean="0">
                <a:solidFill>
                  <a:schemeClr val="bg1"/>
                </a:solidFill>
                <a:latin typeface="+mn-ea"/>
                <a:ea typeface="+mn-ea"/>
              </a:rPr>
              <a:t>华中科技大学             潘鹏</a:t>
            </a:r>
            <a:endParaRPr lang="zh-CN" altLang="en-US" sz="1400" b="1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38784" y="533400"/>
            <a:ext cx="2971800" cy="914400"/>
          </a:xfrm>
        </p:spPr>
        <p:txBody>
          <a:bodyPr/>
          <a:lstStyle>
            <a:lvl1pPr algn="l">
              <a:buNone/>
              <a:defRPr sz="2200" b="1">
                <a:solidFill>
                  <a:schemeClr val="accent1"/>
                </a:solidFill>
              </a:defRPr>
            </a:lvl1pPr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538847" y="1447802"/>
            <a:ext cx="2971800" cy="4206112"/>
          </a:xfrm>
        </p:spPr>
        <p:txBody>
          <a:bodyPr lIns="91440"/>
          <a:lstStyle>
            <a:lvl1pPr marL="18288" marR="18288" indent="0"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>
              <a:buNone/>
              <a:defRPr sz="1200">
                <a:solidFill>
                  <a:schemeClr val="tx1"/>
                </a:solidFill>
              </a:defRPr>
            </a:lvl2pPr>
            <a:lvl3pPr>
              <a:buNone/>
              <a:defRPr sz="1000">
                <a:solidFill>
                  <a:schemeClr val="tx1"/>
                </a:solidFill>
              </a:defRPr>
            </a:lvl3pPr>
            <a:lvl4pPr>
              <a:buNone/>
              <a:defRPr sz="900">
                <a:solidFill>
                  <a:schemeClr val="tx1"/>
                </a:solidFill>
              </a:defRPr>
            </a:lvl4pPr>
            <a:lvl5pPr>
              <a:buNone/>
              <a:defRPr sz="900">
                <a:solidFill>
                  <a:schemeClr val="tx1"/>
                </a:solidFill>
              </a:defRPr>
            </a:lvl5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761372" y="930144"/>
            <a:ext cx="4626159" cy="4724402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6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buNone/>
              <a:defRPr/>
            </a:lvl6pPr>
            <a:extLst/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日期占位符 2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C15C7-E79F-461D-BB27-765A85A9DEC0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6" name="页脚占位符 1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FAF663-C98D-469B-A619-F93E52AC87D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9" name="圆角矩形 8"/>
          <p:cNvSpPr/>
          <p:nvPr/>
        </p:nvSpPr>
        <p:spPr>
          <a:xfrm>
            <a:off x="418596" y="434162"/>
            <a:ext cx="8306809" cy="5486400"/>
          </a:xfrm>
          <a:prstGeom prst="roundRect">
            <a:avLst>
              <a:gd name="adj" fmla="val 2127"/>
            </a:avLst>
          </a:prstGeom>
          <a:gradFill rotWithShape="1">
            <a:gsLst>
              <a:gs pos="0">
                <a:schemeClr val="bg1">
                  <a:tint val="75000"/>
                  <a:satMod val="150000"/>
                </a:schemeClr>
              </a:gs>
              <a:gs pos="55000">
                <a:schemeClr val="bg1">
                  <a:shade val="75000"/>
                  <a:satMod val="100000"/>
                </a:schemeClr>
              </a:gs>
              <a:gs pos="100000">
                <a:schemeClr val="bg1">
                  <a:shade val="35000"/>
                  <a:satMod val="100000"/>
                </a:schemeClr>
              </a:gs>
            </a:gsLst>
            <a:path path="circle">
              <a:fillToRect l="50000" t="175000" r="50000" b="-75000"/>
            </a:path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503238" y="4986338"/>
            <a:ext cx="8183562" cy="1050925"/>
          </a:xfrm>
          <a:prstGeom prst="rect">
            <a:avLst/>
          </a:prstGeom>
        </p:spPr>
        <p:txBody>
          <a:bodyPr vert="horz" anchor="b">
            <a:normAutofit/>
          </a:bodyPr>
          <a:lstStyle>
            <a:extLst/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1031" name="文本占位符 3"/>
          <p:cNvSpPr>
            <a:spLocks noGrp="1"/>
          </p:cNvSpPr>
          <p:nvPr>
            <p:ph type="body" idx="1"/>
          </p:nvPr>
        </p:nvSpPr>
        <p:spPr bwMode="auto">
          <a:xfrm>
            <a:off x="503238" y="530225"/>
            <a:ext cx="81835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25" name="日期占位符 24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F0738A9A-1D2E-49C6-8818-783380CC26BC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18" name="页脚占位符 17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C66222A1-E9AD-421E-98B4-6773CA01F6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1" r:id="rId1"/>
    <p:sldLayoutId id="2147484243" r:id="rId2"/>
    <p:sldLayoutId id="2147484262" r:id="rId3"/>
    <p:sldLayoutId id="2147484244" r:id="rId4"/>
    <p:sldLayoutId id="2147484245" r:id="rId5"/>
    <p:sldLayoutId id="2147484246" r:id="rId6"/>
    <p:sldLayoutId id="2147484263" r:id="rId7"/>
    <p:sldLayoutId id="2147484264" r:id="rId8"/>
    <p:sldLayoutId id="2147484247" r:id="rId9"/>
    <p:sldLayoutId id="2147484265" r:id="rId10"/>
    <p:sldLayoutId id="2147484248" r:id="rId11"/>
    <p:sldLayoutId id="2147484249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rgbClr val="FF8D3E"/>
          </a:solidFill>
          <a:effectLst>
            <a:outerShdw blurRad="53975" dist="22860" dir="5400000" algn="tl" rotWithShape="0">
              <a:srgbClr val="000000">
                <a:alpha val="5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latin typeface="Verdana" pitchFamily="34" charset="0"/>
          <a:ea typeface="微软雅黑" pitchFamily="34" charset="-122"/>
        </a:defRPr>
      </a:lvl9pPr>
      <a:extLst/>
    </p:titleStyle>
    <p:bodyStyle>
      <a:lvl1pPr marL="265113" indent="-265113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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00025" algn="l" rtl="0" eaLnBrk="0" fontAlgn="base" hangingPunct="0"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◦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785813" indent="-182563" algn="l" rtl="0" eaLnBrk="0" fontAlgn="base" hangingPunct="0"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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023938" indent="-182563" algn="l" rtl="0" eaLnBrk="0" fontAlgn="base" hangingPunct="0"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◦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279525" indent="-182563" algn="l" rtl="0" eaLnBrk="0" fontAlgn="base" hangingPunct="0"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182880" algn="l" rtl="0" eaLnBrk="1" latinLnBrk="0" hangingPunct="1">
        <a:spcBef>
          <a:spcPts val="250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7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700784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spcBef>
          <a:spcPts val="257"/>
        </a:spcBef>
        <a:buClr>
          <a:schemeClr val="accent3">
            <a:tint val="85000"/>
            <a:satMod val="275000"/>
          </a:schemeClr>
        </a:buClr>
        <a:buSzPct val="100000"/>
        <a:buFont typeface="Verdana"/>
        <a:buChar char="◦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148840" indent="-182880" algn="l" rtl="0" eaLnBrk="1" latinLnBrk="0" hangingPunct="1">
        <a:spcBef>
          <a:spcPts val="255"/>
        </a:spcBef>
        <a:buClr>
          <a:schemeClr val="accent3">
            <a:tint val="85000"/>
            <a:satMod val="275000"/>
          </a:schemeClr>
        </a:buClr>
        <a:buSzPct val="100000"/>
        <a:buFont typeface="Wingdings 2"/>
        <a:buChar char="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圆角矩形 9"/>
          <p:cNvSpPr/>
          <p:nvPr/>
        </p:nvSpPr>
        <p:spPr>
          <a:xfrm>
            <a:off x="304800" y="328613"/>
            <a:ext cx="8532813" cy="6197600"/>
          </a:xfrm>
          <a:prstGeom prst="roundRect">
            <a:avLst>
              <a:gd name="adj" fmla="val 2081"/>
            </a:avLst>
          </a:prstGeom>
          <a:gradFill flip="none" rotWithShape="1">
            <a:gsLst>
              <a:gs pos="0">
                <a:srgbClr val="FFFFFF">
                  <a:shade val="100000"/>
                </a:srgbClr>
              </a:gs>
              <a:gs pos="98000">
                <a:srgbClr val="FFFFFF">
                  <a:shade val="100000"/>
                </a:srgbClr>
              </a:gs>
              <a:gs pos="99055">
                <a:srgbClr val="FFFFFF">
                  <a:shade val="93000"/>
                </a:srgbClr>
              </a:gs>
              <a:gs pos="100000">
                <a:srgbClr val="FFFFFF">
                  <a:shade val="70000"/>
                </a:srgbClr>
              </a:gs>
            </a:gsLst>
            <a:lin ang="5400000" scaled="1"/>
            <a:tileRect/>
          </a:gradFill>
          <a:ln w="2000" cap="rnd" cmpd="sng" algn="ctr">
            <a:solidFill>
              <a:srgbClr val="302F2C">
                <a:tint val="65000"/>
                <a:satMod val="120000"/>
              </a:srgbClr>
            </a:solidFill>
            <a:prstDash val="solid"/>
          </a:ln>
          <a:effectLst>
            <a:outerShdw blurRad="76200" dist="50800" dir="5400000" algn="tl" rotWithShape="0">
              <a:srgbClr val="000000">
                <a:alpha val="25000"/>
              </a:srgb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1" name="圆角矩形 10"/>
          <p:cNvSpPr/>
          <p:nvPr/>
        </p:nvSpPr>
        <p:spPr>
          <a:xfrm>
            <a:off x="419100" y="433388"/>
            <a:ext cx="8305800" cy="923925"/>
          </a:xfrm>
          <a:prstGeom prst="roundRect">
            <a:avLst>
              <a:gd name="adj" fmla="val 4578"/>
            </a:avLst>
          </a:prstGeom>
          <a:gradFill rotWithShape="1">
            <a:gsLst>
              <a:gs pos="0">
                <a:schemeClr val="accent3">
                  <a:lumMod val="20000"/>
                  <a:lumOff val="80000"/>
                </a:scheme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</a:gradFill>
          <a:ln w="889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3" name="标题占位符 12"/>
          <p:cNvSpPr>
            <a:spLocks noGrp="1"/>
          </p:cNvSpPr>
          <p:nvPr>
            <p:ph type="title"/>
          </p:nvPr>
        </p:nvSpPr>
        <p:spPr>
          <a:xfrm>
            <a:off x="468313" y="476250"/>
            <a:ext cx="8183562" cy="665163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2053" name="文本占位符 3"/>
          <p:cNvSpPr>
            <a:spLocks noGrp="1"/>
          </p:cNvSpPr>
          <p:nvPr>
            <p:ph type="body" idx="1"/>
          </p:nvPr>
        </p:nvSpPr>
        <p:spPr bwMode="auto">
          <a:xfrm>
            <a:off x="503238" y="1557338"/>
            <a:ext cx="8183562" cy="418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smtClean="0"/>
          </a:p>
        </p:txBody>
      </p:sp>
      <p:sp>
        <p:nvSpPr>
          <p:cNvPr id="12" name="日期占位符 1"/>
          <p:cNvSpPr>
            <a:spLocks noGrp="1"/>
          </p:cNvSpPr>
          <p:nvPr>
            <p:ph type="dt" sz="half" idx="2"/>
          </p:nvPr>
        </p:nvSpPr>
        <p:spPr>
          <a:xfrm>
            <a:off x="3776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06F4BB0A-8901-45B2-B9E4-0D9C99FCA825}" type="datetime1">
              <a:rPr lang="zh-CN" altLang="en-US"/>
              <a:pPr>
                <a:defRPr/>
              </a:pPr>
              <a:t>2018/11/8</a:t>
            </a:fld>
            <a:endParaRPr lang="zh-CN" altLang="en-US"/>
          </a:p>
        </p:txBody>
      </p:sp>
      <p:sp>
        <p:nvSpPr>
          <p:cNvPr id="14" name="页脚占位符 2"/>
          <p:cNvSpPr>
            <a:spLocks noGrp="1"/>
          </p:cNvSpPr>
          <p:nvPr>
            <p:ph type="ftr" sz="quarter" idx="3"/>
          </p:nvPr>
        </p:nvSpPr>
        <p:spPr>
          <a:xfrm>
            <a:off x="6062663" y="6111875"/>
            <a:ext cx="2286000" cy="365125"/>
          </a:xfrm>
          <a:prstGeom prst="rect">
            <a:avLst/>
          </a:prstGeom>
        </p:spPr>
        <p:txBody>
          <a:bodyPr vert="horz" anchor="b"/>
          <a:lstStyle>
            <a:lvl1pPr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endParaRPr lang="zh-CN" altLang="en-US"/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348663" y="6111875"/>
            <a:ext cx="457200" cy="365125"/>
          </a:xfrm>
          <a:prstGeom prst="rect">
            <a:avLst/>
          </a:prstGeom>
        </p:spPr>
        <p:txBody>
          <a:bodyPr vert="horz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bg2">
                    <a:shade val="50000"/>
                  </a:schemeClr>
                </a:solidFill>
                <a:latin typeface="+mn-lt"/>
                <a:ea typeface="+mn-ea"/>
              </a:defRPr>
            </a:lvl1pPr>
            <a:extLst/>
          </a:lstStyle>
          <a:p>
            <a:pPr>
              <a:defRPr/>
            </a:pPr>
            <a:fld id="{B5EDB7B0-0FC9-4486-BAA1-BB72024911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7236296" y="589152"/>
            <a:ext cx="13409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b="1" i="1" dirty="0" smtClean="0">
                <a:solidFill>
                  <a:schemeClr val="bg1"/>
                </a:solidFill>
                <a:latin typeface="+mn-ea"/>
                <a:ea typeface="+mn-ea"/>
              </a:rPr>
              <a:t>华中科技大学             潘鹏</a:t>
            </a:r>
            <a:endParaRPr lang="zh-CN" altLang="en-US" sz="1400" b="1" i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0" r:id="rId1"/>
    <p:sldLayoutId id="2147484251" r:id="rId2"/>
    <p:sldLayoutId id="2147484252" r:id="rId3"/>
    <p:sldLayoutId id="2147484253" r:id="rId4"/>
    <p:sldLayoutId id="2147484254" r:id="rId5"/>
    <p:sldLayoutId id="2147484255" r:id="rId6"/>
    <p:sldLayoutId id="2147484256" r:id="rId7"/>
    <p:sldLayoutId id="2147484257" r:id="rId8"/>
    <p:sldLayoutId id="2147484258" r:id="rId9"/>
    <p:sldLayoutId id="2147484259" r:id="rId10"/>
    <p:sldLayoutId id="2147484260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 b="1">
          <a:solidFill>
            <a:srgbClr val="FF8D3E"/>
          </a:solidFill>
          <a:effectLst>
            <a:outerShdw blurRad="38100" dist="38100" dir="2700000" algn="tl">
              <a:srgbClr val="000000"/>
            </a:outerShdw>
          </a:effectLst>
          <a:latin typeface="Verdana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lnSpc>
          <a:spcPct val="120000"/>
        </a:lnSpc>
        <a:spcBef>
          <a:spcPts val="250"/>
        </a:spcBef>
        <a:spcAft>
          <a:spcPct val="0"/>
        </a:spcAft>
        <a:buClr>
          <a:schemeClr val="accent1"/>
        </a:buClr>
        <a:buSzPct val="80000"/>
        <a:buFont typeface="Wingdings 2" pitchFamily="18" charset="2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560388" indent="-200025" algn="l" rtl="0" eaLnBrk="0" fontAlgn="base" hangingPunct="0">
        <a:lnSpc>
          <a:spcPct val="120000"/>
        </a:lnSpc>
        <a:spcBef>
          <a:spcPts val="250"/>
        </a:spcBef>
        <a:spcAft>
          <a:spcPct val="0"/>
        </a:spcAft>
        <a:buClr>
          <a:schemeClr val="accent1"/>
        </a:buClr>
        <a:buSzPct val="100000"/>
        <a:buFont typeface="Verdana" pitchFamily="34" charset="0"/>
        <a:buChar char="–"/>
        <a:defRPr sz="2400">
          <a:solidFill>
            <a:schemeClr val="tx1"/>
          </a:solidFill>
          <a:latin typeface="+mn-lt"/>
          <a:ea typeface="+mn-ea"/>
        </a:defRPr>
      </a:lvl2pPr>
      <a:lvl3pPr marL="922338" indent="-182563" algn="l" rtl="0" eaLnBrk="0" fontAlgn="base" hangingPunct="0">
        <a:lnSpc>
          <a:spcPct val="120000"/>
        </a:lnSpc>
        <a:spcBef>
          <a:spcPts val="250"/>
        </a:spcBef>
        <a:spcAft>
          <a:spcPct val="0"/>
        </a:spcAft>
        <a:buClr>
          <a:srgbClr val="ED3742"/>
        </a:buClr>
        <a:buSzPct val="100000"/>
        <a:buFont typeface="Wingdings 2" pitchFamily="18" charset="2"/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284288" indent="-182563" algn="l" rtl="0" eaLnBrk="0" fontAlgn="base" hangingPunct="0">
        <a:lnSpc>
          <a:spcPct val="120000"/>
        </a:lnSpc>
        <a:spcBef>
          <a:spcPts val="225"/>
        </a:spcBef>
        <a:spcAft>
          <a:spcPct val="0"/>
        </a:spcAft>
        <a:buClr>
          <a:srgbClr val="ED3742"/>
        </a:buClr>
        <a:buSzPct val="112000"/>
        <a:buFont typeface="Verdana" pitchFamily="34" charset="0"/>
        <a:buChar char="–"/>
        <a:defRPr sz="1900">
          <a:solidFill>
            <a:schemeClr val="tx1"/>
          </a:solidFill>
          <a:latin typeface="+mn-lt"/>
          <a:ea typeface="+mn-ea"/>
        </a:defRPr>
      </a:lvl4pPr>
      <a:lvl5pPr marL="1646238" indent="-182563" algn="l" rtl="0" eaLnBrk="0" fontAlgn="base" hangingPunct="0">
        <a:lnSpc>
          <a:spcPct val="120000"/>
        </a:lnSpc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103438" indent="-182563" algn="l" rtl="0" fontAlgn="base">
        <a:lnSpc>
          <a:spcPct val="120000"/>
        </a:lnSpc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defRPr sz="2000">
          <a:solidFill>
            <a:schemeClr val="tx1"/>
          </a:solidFill>
          <a:latin typeface="+mn-lt"/>
          <a:ea typeface="+mn-ea"/>
        </a:defRPr>
      </a:lvl6pPr>
      <a:lvl7pPr marL="2560638" indent="-182563" algn="l" rtl="0" fontAlgn="base">
        <a:lnSpc>
          <a:spcPct val="120000"/>
        </a:lnSpc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defRPr sz="2000">
          <a:solidFill>
            <a:schemeClr val="tx1"/>
          </a:solidFill>
          <a:latin typeface="+mn-lt"/>
          <a:ea typeface="+mn-ea"/>
        </a:defRPr>
      </a:lvl7pPr>
      <a:lvl8pPr marL="3017838" indent="-182563" algn="l" rtl="0" fontAlgn="base">
        <a:lnSpc>
          <a:spcPct val="120000"/>
        </a:lnSpc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defRPr sz="2000">
          <a:solidFill>
            <a:schemeClr val="tx1"/>
          </a:solidFill>
          <a:latin typeface="+mn-lt"/>
          <a:ea typeface="+mn-ea"/>
        </a:defRPr>
      </a:lvl8pPr>
      <a:lvl9pPr marL="3475038" indent="-182563" algn="l" rtl="0" fontAlgn="base">
        <a:lnSpc>
          <a:spcPct val="120000"/>
        </a:lnSpc>
        <a:spcBef>
          <a:spcPts val="250"/>
        </a:spcBef>
        <a:spcAft>
          <a:spcPct val="0"/>
        </a:spcAft>
        <a:buClr>
          <a:srgbClr val="4A85BF"/>
        </a:buClr>
        <a:buSzPct val="100000"/>
        <a:buFont typeface="Wingdings 2" pitchFamily="18" charset="2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csdn.net/huagong_adu/article/details/7937616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4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4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zhihu.com/question/26568496" TargetMode="External"/><Relationship Id="rId1" Type="http://schemas.openxmlformats.org/officeDocument/2006/relationships/slideLayout" Target="../slideLayouts/slideLayout14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4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4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4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4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4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4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4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4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4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4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8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hyperlink" Target="http://blog.sina.com.cn/s/blog_735f29100102wde1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www.zhihu.com/question/26568496" TargetMode="External"/><Relationship Id="rId4" Type="http://schemas.openxmlformats.org/officeDocument/2006/relationships/hyperlink" Target="http://www.tuicool.com/articles/I7bEJv2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>
          <a:xfrm>
            <a:off x="722376" y="1280168"/>
            <a:ext cx="7772400" cy="2076824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现代数据管理理论与技术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sz="3100" dirty="0" smtClean="0"/>
              <a:t>潘鹏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>
          <a:xfrm>
            <a:off x="722376" y="3685032"/>
            <a:ext cx="7772400" cy="2480272"/>
          </a:xfrm>
        </p:spPr>
        <p:txBody>
          <a:bodyPr>
            <a:normAutofit/>
          </a:bodyPr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大数据中的迭代算法处理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        ——spark</a:t>
            </a:r>
          </a:p>
          <a:p>
            <a:endParaRPr lang="en-US" dirty="0" smtClean="0">
              <a:hlinkClick r:id="rId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7F40F-286F-47C1-99EE-B480BDF01DFB}" type="slidenum">
              <a:rPr lang="zh-CN" altLang="en-US" smtClean="0"/>
              <a:pPr>
                <a:defRPr/>
              </a:pPr>
              <a:t>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/>
              <a:t>的数据</a:t>
            </a:r>
            <a:r>
              <a:rPr lang="zh-CN" altLang="en-US" dirty="0" smtClean="0"/>
              <a:t>鲁棒性</a:t>
            </a:r>
            <a:r>
              <a:rPr lang="en-US" altLang="zh-CN" dirty="0" smtClean="0"/>
              <a:t>——Lineage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340768"/>
            <a:ext cx="8496944" cy="4607966"/>
          </a:xfrm>
        </p:spPr>
        <p:txBody>
          <a:bodyPr/>
          <a:lstStyle/>
          <a:p>
            <a:r>
              <a:rPr lang="en-US" altLang="zh-CN" sz="2400" b="1" dirty="0" smtClean="0"/>
              <a:t>Spark</a:t>
            </a:r>
            <a:r>
              <a:rPr lang="zh-CN" altLang="en-US" sz="2400" b="1" dirty="0"/>
              <a:t>与其他内存数据库或缓存系统的主要区别：</a:t>
            </a:r>
            <a:r>
              <a:rPr lang="zh-CN" altLang="zh-CN" sz="2400" dirty="0"/>
              <a:t>处理</a:t>
            </a:r>
            <a:r>
              <a:rPr lang="zh-CN" altLang="zh-CN" sz="2400" dirty="0" smtClean="0"/>
              <a:t>分布式</a:t>
            </a:r>
            <a:r>
              <a:rPr lang="zh-CN" altLang="en-US" sz="2400" dirty="0" smtClean="0"/>
              <a:t>计算</a:t>
            </a:r>
            <a:r>
              <a:rPr lang="zh-CN" altLang="zh-CN" sz="2400" dirty="0" smtClean="0"/>
              <a:t>环境下数据容错问题</a:t>
            </a:r>
            <a:r>
              <a:rPr lang="zh-CN" altLang="zh-CN" sz="2400" dirty="0"/>
              <a:t>（节点</a:t>
            </a:r>
            <a:r>
              <a:rPr lang="zh-CN" altLang="en-US" sz="2400" dirty="0"/>
              <a:t>失效</a:t>
            </a:r>
            <a:r>
              <a:rPr lang="en-US" altLang="zh-CN" sz="2400" dirty="0"/>
              <a:t>/</a:t>
            </a:r>
            <a:r>
              <a:rPr lang="zh-CN" altLang="zh-CN" sz="2400" dirty="0"/>
              <a:t>数据丢失）时采用的方案</a:t>
            </a:r>
            <a:r>
              <a:rPr lang="en-US" altLang="zh-CN" sz="2400" dirty="0"/>
              <a:t>——</a:t>
            </a:r>
            <a:r>
              <a:rPr lang="en-US" altLang="zh-CN" sz="2400" b="1" dirty="0"/>
              <a:t>Lineage</a:t>
            </a:r>
            <a:r>
              <a:rPr lang="zh-CN" altLang="en-US" sz="2400" b="1" dirty="0"/>
              <a:t>（血统关系）</a:t>
            </a:r>
            <a:r>
              <a:rPr lang="zh-CN" altLang="zh-CN" sz="2400" dirty="0"/>
              <a:t>。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Lineage</a:t>
            </a:r>
            <a:r>
              <a:rPr lang="zh-CN" altLang="en-US" sz="2400" dirty="0" smtClean="0"/>
              <a:t>记载一个</a:t>
            </a:r>
            <a:r>
              <a:rPr lang="en-US" altLang="zh-CN" sz="2400" dirty="0" smtClean="0"/>
              <a:t>RDD</a:t>
            </a:r>
            <a:r>
              <a:rPr lang="zh-CN" altLang="zh-CN" sz="2400" dirty="0" smtClean="0"/>
              <a:t>数据集如何从其它</a:t>
            </a:r>
            <a:r>
              <a:rPr lang="en-US" altLang="zh-CN" sz="2400" dirty="0" smtClean="0"/>
              <a:t>RDD</a:t>
            </a:r>
            <a:r>
              <a:rPr lang="zh-CN" altLang="zh-CN" sz="2400" dirty="0" smtClean="0"/>
              <a:t>中演变</a:t>
            </a:r>
            <a:r>
              <a:rPr lang="zh-CN" altLang="en-US" sz="2400" dirty="0" smtClean="0"/>
              <a:t>而来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zh-CN" sz="2400" dirty="0" smtClean="0"/>
              <a:t>当</a:t>
            </a:r>
            <a:r>
              <a:rPr lang="en-US" altLang="zh-CN" sz="2400" dirty="0" smtClean="0"/>
              <a:t>RDD</a:t>
            </a:r>
            <a:r>
              <a:rPr lang="zh-CN" altLang="zh-CN" sz="2400" dirty="0" smtClean="0"/>
              <a:t>的部分分区数据丢失时，可以通过</a:t>
            </a:r>
            <a:r>
              <a:rPr lang="en-US" altLang="zh-CN" sz="2400" dirty="0" smtClean="0"/>
              <a:t>Lineage</a:t>
            </a:r>
            <a:r>
              <a:rPr lang="zh-CN" altLang="zh-CN" sz="2400" dirty="0" smtClean="0"/>
              <a:t>获取足够的信息来</a:t>
            </a:r>
            <a:r>
              <a:rPr lang="zh-CN" altLang="zh-CN" sz="2400" dirty="0" smtClean="0">
                <a:solidFill>
                  <a:srgbClr val="FF0000"/>
                </a:solidFill>
              </a:rPr>
              <a:t>重新运算和恢复</a:t>
            </a:r>
            <a:r>
              <a:rPr lang="zh-CN" altLang="zh-CN" sz="2400" dirty="0" smtClean="0"/>
              <a:t>丢失的数据分区。 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</a:t>
            </a:r>
            <a:r>
              <a:rPr lang="zh-CN" altLang="en-US" dirty="0"/>
              <a:t>分区的设置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N&gt;M</a:t>
            </a:r>
            <a:r>
              <a:rPr lang="zh-CN" altLang="en-US" sz="2400" dirty="0" smtClean="0"/>
              <a:t>，且</a:t>
            </a:r>
            <a:r>
              <a:rPr lang="en-US" altLang="zh-CN" sz="2400" dirty="0"/>
              <a:t>N</a:t>
            </a:r>
            <a:r>
              <a:rPr lang="zh-CN" altLang="en-US" sz="2400" dirty="0"/>
              <a:t>和</a:t>
            </a:r>
            <a:r>
              <a:rPr lang="en-US" altLang="zh-CN" sz="2400" dirty="0"/>
              <a:t>M</a:t>
            </a:r>
            <a:r>
              <a:rPr lang="zh-CN" altLang="en-US" sz="2400" dirty="0"/>
              <a:t>相</a:t>
            </a:r>
            <a:r>
              <a:rPr lang="zh-CN" altLang="en-US" sz="2400" dirty="0" smtClean="0"/>
              <a:t>差不多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例如</a:t>
            </a:r>
            <a:r>
              <a:rPr lang="en-US" altLang="zh-CN" sz="2400" dirty="0" smtClean="0"/>
              <a:t>N=1000</a:t>
            </a:r>
            <a:r>
              <a:rPr lang="zh-CN" altLang="en-US" sz="2400" dirty="0"/>
              <a:t>，</a:t>
            </a:r>
            <a:r>
              <a:rPr lang="en-US" altLang="zh-CN" sz="2400" dirty="0" smtClean="0"/>
              <a:t>M=100)</a:t>
            </a:r>
          </a:p>
          <a:p>
            <a:r>
              <a:rPr lang="zh-CN" altLang="en-US" sz="2400" dirty="0" smtClean="0"/>
              <a:t>     可以</a:t>
            </a:r>
            <a:r>
              <a:rPr lang="zh-CN" altLang="en-US" sz="2400" dirty="0"/>
              <a:t>将</a:t>
            </a:r>
            <a:r>
              <a:rPr lang="en-US" altLang="zh-CN" sz="2400" dirty="0"/>
              <a:t>N</a:t>
            </a:r>
            <a:r>
              <a:rPr lang="zh-CN" altLang="en-US" sz="2400" dirty="0"/>
              <a:t>个分区中的若干个分区合并成一个新的分区，最终合并为</a:t>
            </a:r>
            <a:r>
              <a:rPr lang="en-US" altLang="zh-CN" sz="2400" dirty="0"/>
              <a:t>M</a:t>
            </a:r>
            <a:r>
              <a:rPr lang="zh-CN" altLang="en-US" sz="2400" dirty="0"/>
              <a:t>个</a:t>
            </a:r>
            <a:r>
              <a:rPr lang="zh-CN" altLang="en-US" sz="2400" dirty="0" smtClean="0"/>
              <a:t>分区。</a:t>
            </a:r>
            <a:endParaRPr lang="en-US" altLang="zh-CN" sz="2400" dirty="0" smtClean="0"/>
          </a:p>
          <a:p>
            <a:r>
              <a:rPr lang="zh-CN" altLang="en-US" sz="2400" dirty="0" smtClean="0"/>
              <a:t>     这时</a:t>
            </a:r>
            <a:r>
              <a:rPr lang="zh-CN" altLang="en-US" sz="2400" dirty="0"/>
              <a:t>可以</a:t>
            </a:r>
            <a:r>
              <a:rPr lang="zh-CN" altLang="en-US" sz="2400" dirty="0">
                <a:solidFill>
                  <a:srgbClr val="FF0000"/>
                </a:solidFill>
              </a:rPr>
              <a:t>将</a:t>
            </a:r>
            <a:r>
              <a:rPr lang="en-US" altLang="zh-CN" sz="2400" dirty="0" smtClean="0">
                <a:solidFill>
                  <a:srgbClr val="FF0000"/>
                </a:solidFill>
              </a:rPr>
              <a:t>shuffle</a:t>
            </a:r>
            <a:r>
              <a:rPr lang="zh-CN" altLang="en-US" sz="2400" dirty="0" smtClean="0">
                <a:solidFill>
                  <a:srgbClr val="FF0000"/>
                </a:solidFill>
              </a:rPr>
              <a:t>设置</a:t>
            </a:r>
            <a:r>
              <a:rPr lang="zh-CN" altLang="en-US" sz="2400" dirty="0">
                <a:solidFill>
                  <a:srgbClr val="FF0000"/>
                </a:solidFill>
              </a:rPr>
              <a:t>为</a:t>
            </a:r>
            <a:r>
              <a:rPr lang="en-US" altLang="zh-CN" sz="2400" dirty="0">
                <a:solidFill>
                  <a:srgbClr val="FF0000"/>
                </a:solidFill>
              </a:rPr>
              <a:t>false</a:t>
            </a:r>
            <a:r>
              <a:rPr lang="zh-CN" altLang="en-US" sz="2400" dirty="0" smtClean="0"/>
              <a:t>，父</a:t>
            </a:r>
            <a:r>
              <a:rPr lang="en-US" altLang="zh-CN" sz="2400" dirty="0"/>
              <a:t>RDD</a:t>
            </a:r>
            <a:r>
              <a:rPr lang="zh-CN" altLang="en-US" sz="2400" dirty="0"/>
              <a:t>和子</a:t>
            </a:r>
            <a:r>
              <a:rPr lang="en-US" altLang="zh-CN" sz="2400" dirty="0"/>
              <a:t>RDD</a:t>
            </a:r>
            <a:r>
              <a:rPr lang="zh-CN" altLang="en-US" sz="2400" dirty="0"/>
              <a:t>之间是</a:t>
            </a:r>
            <a:r>
              <a:rPr lang="zh-CN" altLang="en-US" sz="2400" dirty="0">
                <a:solidFill>
                  <a:srgbClr val="FF0000"/>
                </a:solidFill>
              </a:rPr>
              <a:t>窄依赖</a:t>
            </a:r>
            <a:r>
              <a:rPr lang="zh-CN" altLang="en-US" sz="2400" dirty="0"/>
              <a:t>关系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0431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N&gt;M</a:t>
            </a:r>
            <a:r>
              <a:rPr lang="zh-CN" altLang="en-US" sz="2400" dirty="0" smtClean="0"/>
              <a:t>且</a:t>
            </a:r>
            <a:r>
              <a:rPr lang="zh-CN" altLang="en-US" sz="2400" dirty="0"/>
              <a:t>两者相差</a:t>
            </a:r>
            <a:r>
              <a:rPr lang="zh-CN" altLang="en-US" sz="2400" dirty="0" smtClean="0"/>
              <a:t>悬殊</a:t>
            </a:r>
            <a:endParaRPr lang="en-US" altLang="zh-CN" sz="2400" dirty="0" smtClean="0"/>
          </a:p>
          <a:p>
            <a:r>
              <a:rPr lang="zh-CN" altLang="en-US" sz="2400" dirty="0" smtClean="0"/>
              <a:t>     这时</a:t>
            </a:r>
            <a:r>
              <a:rPr lang="zh-CN" altLang="en-US" sz="2400" dirty="0"/>
              <a:t>如果将</a:t>
            </a:r>
            <a:r>
              <a:rPr lang="en-US" altLang="zh-CN" sz="2400" dirty="0"/>
              <a:t>shuffle</a:t>
            </a:r>
            <a:r>
              <a:rPr lang="zh-CN" altLang="en-US" sz="2400" dirty="0"/>
              <a:t>设置为</a:t>
            </a:r>
            <a:r>
              <a:rPr lang="en-US" altLang="zh-CN" sz="2400" dirty="0"/>
              <a:t>false</a:t>
            </a:r>
            <a:r>
              <a:rPr lang="zh-CN" altLang="en-US" sz="2400" dirty="0"/>
              <a:t>，父子ＲＤＤ是窄依赖关系，他们同处在一个Ｓｔａｇｅ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Century Gothic" panose="020B0502020202020204" pitchFamily="34" charset="0"/>
              </a:rPr>
              <a:t>          </a:t>
            </a:r>
            <a:r>
              <a:rPr lang="zh-CN" altLang="zh-CN" sz="2400" dirty="0" smtClean="0">
                <a:latin typeface="Century Gothic" panose="020B0502020202020204" pitchFamily="34" charset="0"/>
              </a:rPr>
              <a:t>↓</a:t>
            </a:r>
            <a:endParaRPr lang="en-US" altLang="zh-CN" sz="2400" dirty="0" smtClean="0">
              <a:latin typeface="Century Gothic" panose="020B0502020202020204" pitchFamily="34" charset="0"/>
            </a:endParaRPr>
          </a:p>
          <a:p>
            <a:r>
              <a:rPr lang="zh-CN" altLang="en-US" sz="2400" dirty="0" smtClean="0"/>
              <a:t>     可能</a:t>
            </a:r>
            <a:r>
              <a:rPr lang="zh-CN" altLang="en-US" sz="2400" dirty="0"/>
              <a:t>造成</a:t>
            </a:r>
            <a:r>
              <a:rPr lang="en-US" altLang="zh-CN" sz="2400" dirty="0"/>
              <a:t>spark</a:t>
            </a:r>
            <a:r>
              <a:rPr lang="zh-CN" altLang="en-US" sz="2400" dirty="0"/>
              <a:t>程序的并行度不够，从而影响</a:t>
            </a:r>
            <a:r>
              <a:rPr lang="zh-CN" altLang="en-US" sz="2400" dirty="0" smtClean="0"/>
              <a:t>性能。</a:t>
            </a:r>
            <a:endParaRPr lang="en-US" altLang="zh-CN" sz="2400" dirty="0" smtClean="0"/>
          </a:p>
          <a:p>
            <a:r>
              <a:rPr lang="zh-CN" altLang="en-US" sz="2400" dirty="0" smtClean="0"/>
              <a:t>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当</a:t>
            </a:r>
            <a:r>
              <a:rPr lang="en-US" altLang="zh-CN" sz="2400" dirty="0" smtClean="0">
                <a:solidFill>
                  <a:srgbClr val="FF0000"/>
                </a:solidFill>
              </a:rPr>
              <a:t>M=1</a:t>
            </a:r>
            <a:r>
              <a:rPr lang="zh-CN" altLang="en-US" sz="2400" dirty="0" smtClean="0">
                <a:solidFill>
                  <a:srgbClr val="FF0000"/>
                </a:solidFill>
              </a:rPr>
              <a:t>时，为了</a:t>
            </a:r>
            <a:r>
              <a:rPr lang="zh-CN" altLang="en-US" sz="2400" dirty="0">
                <a:solidFill>
                  <a:srgbClr val="FF0000"/>
                </a:solidFill>
              </a:rPr>
              <a:t>使</a:t>
            </a:r>
            <a:r>
              <a:rPr lang="en-US" altLang="zh-CN" sz="2400" dirty="0">
                <a:solidFill>
                  <a:srgbClr val="FF0000"/>
                </a:solidFill>
              </a:rPr>
              <a:t>coalesce</a:t>
            </a:r>
            <a:r>
              <a:rPr lang="zh-CN" altLang="en-US" sz="2400" dirty="0">
                <a:solidFill>
                  <a:srgbClr val="FF0000"/>
                </a:solidFill>
              </a:rPr>
              <a:t>之前的操作有更好的并行度，</a:t>
            </a:r>
            <a:r>
              <a:rPr lang="zh-CN" altLang="en-US" sz="2400" dirty="0" smtClean="0">
                <a:solidFill>
                  <a:srgbClr val="FF0000"/>
                </a:solidFill>
              </a:rPr>
              <a:t>可以将</a:t>
            </a:r>
            <a:r>
              <a:rPr lang="en-US" altLang="zh-CN" sz="2400" dirty="0" smtClean="0">
                <a:solidFill>
                  <a:srgbClr val="FF0000"/>
                </a:solidFill>
              </a:rPr>
              <a:t>shuffle</a:t>
            </a:r>
            <a:r>
              <a:rPr lang="zh-CN" altLang="en-US" sz="2400" dirty="0">
                <a:solidFill>
                  <a:srgbClr val="FF0000"/>
                </a:solidFill>
              </a:rPr>
              <a:t>设置为</a:t>
            </a:r>
            <a:r>
              <a:rPr lang="en-US" altLang="zh-CN" sz="2400" dirty="0">
                <a:solidFill>
                  <a:srgbClr val="FF0000"/>
                </a:solidFill>
              </a:rPr>
              <a:t>true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     如果</a:t>
            </a:r>
            <a:r>
              <a:rPr lang="en-US" altLang="zh-CN" sz="2400" dirty="0" err="1">
                <a:solidFill>
                  <a:srgbClr val="3366FF"/>
                </a:solidFill>
              </a:rPr>
              <a:t>shuff</a:t>
            </a:r>
            <a:r>
              <a:rPr lang="zh-CN" altLang="en-US" sz="2400" dirty="0">
                <a:solidFill>
                  <a:srgbClr val="3366FF"/>
                </a:solidFill>
              </a:rPr>
              <a:t>为</a:t>
            </a:r>
            <a:r>
              <a:rPr lang="en-US" altLang="zh-CN" sz="2400" dirty="0">
                <a:solidFill>
                  <a:srgbClr val="3366FF"/>
                </a:solidFill>
              </a:rPr>
              <a:t>false</a:t>
            </a:r>
            <a:r>
              <a:rPr lang="zh-CN" altLang="en-US" sz="2400" dirty="0">
                <a:solidFill>
                  <a:srgbClr val="3366FF"/>
                </a:solidFill>
              </a:rPr>
              <a:t>时，如果传入的参数大于现有的分区数目，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的分区数</a:t>
            </a:r>
            <a:r>
              <a:rPr lang="zh-CN" altLang="en-US" sz="2400" dirty="0" smtClean="0">
                <a:solidFill>
                  <a:srgbClr val="3366FF"/>
                </a:solidFill>
              </a:rPr>
              <a:t>不变。</a:t>
            </a:r>
            <a:r>
              <a:rPr lang="zh-CN" altLang="en-US" sz="2400" dirty="0" smtClean="0">
                <a:solidFill>
                  <a:srgbClr val="3366FF"/>
                </a:solidFill>
                <a:sym typeface="Symbol" panose="05050102010706020507" pitchFamily="18" charset="2"/>
              </a:rPr>
              <a:t></a:t>
            </a:r>
            <a:r>
              <a:rPr lang="zh-CN" altLang="en-US" sz="2400" dirty="0" smtClean="0">
                <a:solidFill>
                  <a:srgbClr val="3366FF"/>
                </a:solidFill>
              </a:rPr>
              <a:t>不</a:t>
            </a:r>
            <a:r>
              <a:rPr lang="zh-CN" altLang="en-US" sz="2400" dirty="0">
                <a:solidFill>
                  <a:srgbClr val="3366FF"/>
                </a:solidFill>
              </a:rPr>
              <a:t>经过</a:t>
            </a:r>
            <a:r>
              <a:rPr lang="en-US" altLang="zh-CN" sz="2400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是</a:t>
            </a:r>
            <a:r>
              <a:rPr lang="zh-CN" altLang="en-US" sz="2400" dirty="0">
                <a:solidFill>
                  <a:srgbClr val="3366FF"/>
                </a:solidFill>
              </a:rPr>
              <a:t>无法将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分区</a:t>
            </a:r>
            <a:r>
              <a:rPr lang="zh-CN" altLang="en-US" sz="2400" dirty="0">
                <a:solidFill>
                  <a:srgbClr val="3366FF"/>
                </a:solidFill>
              </a:rPr>
              <a:t>数变多的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121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glom()</a:t>
            </a:r>
            <a:r>
              <a:rPr lang="en-US" altLang="zh-CN" sz="2400" b="1" dirty="0" smtClean="0"/>
              <a:t>: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的每个分区中的类型为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的元素转换成数组</a:t>
            </a:r>
            <a:r>
              <a:rPr lang="en-US" altLang="zh-CN" sz="2400" dirty="0" smtClean="0"/>
              <a:t>Array[T]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(1 to 16,4)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glomRDD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rdd.glom</a:t>
            </a:r>
            <a:r>
              <a:rPr lang="en-US" altLang="zh-CN" sz="2400" dirty="0" smtClean="0"/>
              <a:t>() </a:t>
            </a:r>
            <a:r>
              <a:rPr lang="en-US" altLang="zh-CN" sz="2400" dirty="0" smtClean="0">
                <a:solidFill>
                  <a:srgbClr val="3366FF"/>
                </a:solidFill>
              </a:rPr>
              <a:t>//RDD[Array[T]]</a:t>
            </a:r>
          </a:p>
          <a:p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102</a:t>
            </a:fld>
            <a:endParaRPr lang="zh-CN" altLang="en-US"/>
          </a:p>
        </p:txBody>
      </p:sp>
      <p:pic>
        <p:nvPicPr>
          <p:cNvPr id="2050" name="Picture 2" descr="http://images2015.cnblogs.com/blog/776259/201604/776259-20160410015053218-197519344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3573017"/>
            <a:ext cx="4104456" cy="2767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err="1" smtClean="0">
                <a:solidFill>
                  <a:srgbClr val="FF0000"/>
                </a:solidFill>
              </a:rPr>
              <a:t>randomSplit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weight:Array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[Double],seed)</a:t>
            </a:r>
            <a:r>
              <a:rPr lang="en-US" altLang="zh-CN" sz="2400" b="1" dirty="0" smtClean="0"/>
              <a:t>:</a:t>
            </a:r>
            <a:r>
              <a:rPr lang="zh-CN" altLang="en-US" sz="2400" dirty="0" smtClean="0"/>
              <a:t>根据</a:t>
            </a:r>
            <a:r>
              <a:rPr lang="en-US" altLang="zh-CN" sz="2400" dirty="0" smtClean="0"/>
              <a:t>weight</a:t>
            </a:r>
            <a:r>
              <a:rPr lang="zh-CN" altLang="en-US" sz="2400" dirty="0" smtClean="0"/>
              <a:t>权重值将一个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划分成多个</a:t>
            </a:r>
            <a:r>
              <a:rPr lang="en-US" altLang="zh-CN" sz="2400" dirty="0" smtClean="0"/>
              <a:t>RDD,</a:t>
            </a:r>
            <a:r>
              <a:rPr lang="zh-CN" altLang="en-US" sz="2400" dirty="0" smtClean="0"/>
              <a:t>权重越高划分得到元素较多的几率就越大，</a:t>
            </a:r>
            <a:r>
              <a:rPr lang="en-US" altLang="zh-CN" sz="2400" dirty="0" smtClean="0"/>
              <a:t>seed</a:t>
            </a:r>
            <a:r>
              <a:rPr lang="zh-CN" altLang="en-US" sz="2400" dirty="0" smtClean="0"/>
              <a:t>为随机生成器的种子。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103</a:t>
            </a:fld>
            <a:endParaRPr lang="zh-CN" altLang="en-US"/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rdd</a:t>
            </a:r>
            <a:r>
              <a:rPr lang="en-US" sz="2400" dirty="0" smtClean="0"/>
              <a:t> = </a:t>
            </a:r>
            <a:r>
              <a:rPr lang="en-US" sz="2400" dirty="0" err="1" smtClean="0"/>
              <a:t>sc.parallelize</a:t>
            </a:r>
            <a:r>
              <a:rPr lang="en-US" sz="2400" dirty="0" smtClean="0"/>
              <a:t>(1 to 10)</a:t>
            </a:r>
          </a:p>
          <a:p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randomSplitRDD</a:t>
            </a:r>
            <a:r>
              <a:rPr lang="en-US" sz="2400" dirty="0" smtClean="0"/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rdd.randomSplit</a:t>
            </a:r>
            <a:r>
              <a:rPr lang="en-US" sz="2400" dirty="0" smtClean="0">
                <a:solidFill>
                  <a:srgbClr val="FF0000"/>
                </a:solidFill>
              </a:rPr>
              <a:t>(Array(1.0,2.0,7.0))</a:t>
            </a:r>
          </a:p>
          <a:p>
            <a:r>
              <a:rPr lang="en-US" sz="2400" dirty="0" err="1" smtClean="0"/>
              <a:t>randomSplitRDD</a:t>
            </a:r>
            <a:r>
              <a:rPr lang="en-US" sz="2400" dirty="0" smtClean="0"/>
              <a:t>(0).</a:t>
            </a:r>
            <a:r>
              <a:rPr lang="en-US" sz="2400" dirty="0" err="1" smtClean="0"/>
              <a:t>foreach</a:t>
            </a:r>
            <a:r>
              <a:rPr lang="en-US" sz="2400" dirty="0" smtClean="0"/>
              <a:t>(x =&gt; print(x +" "))</a:t>
            </a:r>
          </a:p>
          <a:p>
            <a:r>
              <a:rPr lang="en-US" sz="2400" dirty="0" err="1" smtClean="0"/>
              <a:t>randomSplitRDD</a:t>
            </a:r>
            <a:r>
              <a:rPr lang="en-US" sz="2400" dirty="0" smtClean="0"/>
              <a:t>(1).</a:t>
            </a:r>
            <a:r>
              <a:rPr lang="en-US" sz="2400" dirty="0" err="1" smtClean="0"/>
              <a:t>foreach</a:t>
            </a:r>
            <a:r>
              <a:rPr lang="en-US" sz="2400" dirty="0" smtClean="0"/>
              <a:t>(x =&gt; print(x +" "))</a:t>
            </a:r>
          </a:p>
          <a:p>
            <a:r>
              <a:rPr lang="en-US" sz="2400" dirty="0" err="1" smtClean="0"/>
              <a:t>randomSplitRDD</a:t>
            </a:r>
            <a:r>
              <a:rPr lang="en-US" sz="2400" dirty="0" smtClean="0"/>
              <a:t>(2).</a:t>
            </a:r>
            <a:r>
              <a:rPr lang="en-US" sz="2400" dirty="0" err="1" smtClean="0"/>
              <a:t>foreach</a:t>
            </a:r>
            <a:r>
              <a:rPr lang="en-US" sz="2400" dirty="0" smtClean="0"/>
              <a:t>(x =&gt; print(x +" "))</a:t>
            </a:r>
          </a:p>
          <a:p>
            <a:r>
              <a:rPr lang="zh-CN" altLang="en-US" sz="2400" dirty="0" smtClean="0"/>
              <a:t>输出： </a:t>
            </a:r>
            <a:r>
              <a:rPr lang="en-US" altLang="zh-CN" sz="2400" dirty="0" smtClean="0"/>
              <a:t>2 4 </a:t>
            </a:r>
          </a:p>
          <a:p>
            <a:r>
              <a:rPr lang="en-US" altLang="zh-CN" sz="2400" dirty="0" smtClean="0"/>
              <a:t>         3 8 9 </a:t>
            </a:r>
          </a:p>
          <a:p>
            <a:r>
              <a:rPr lang="en-US" altLang="zh-CN" sz="2400" dirty="0" smtClean="0"/>
              <a:t>         1 5 6 7 10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104</a:t>
            </a:fld>
            <a:endParaRPr lang="zh-CN" altLang="en-US"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r>
              <a:rPr lang="en-US" altLang="zh-CN" sz="2400" b="1" dirty="0" err="1" smtClean="0"/>
              <a:t>mapValus</a:t>
            </a:r>
            <a:r>
              <a:rPr lang="en-US" altLang="zh-CN" sz="2400" b="1" dirty="0" smtClean="0"/>
              <a:t>(fun):</a:t>
            </a:r>
            <a:r>
              <a:rPr lang="zh-CN" altLang="en-US" sz="2400" dirty="0" smtClean="0"/>
              <a:t>对</a:t>
            </a:r>
            <a:r>
              <a:rPr lang="en-US" altLang="zh-CN" sz="2400" dirty="0" smtClean="0"/>
              <a:t>[K,V]</a:t>
            </a:r>
            <a:r>
              <a:rPr lang="zh-CN" altLang="en-US" sz="2400" dirty="0" smtClean="0"/>
              <a:t>型数据中的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值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操作。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list = List(("mobin",22),("kpop",20),("lufei",23))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(list)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mapValuesRDD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rdd.mapValues</a:t>
            </a:r>
            <a:r>
              <a:rPr lang="en-US" altLang="zh-CN" sz="2400" dirty="0" smtClean="0">
                <a:solidFill>
                  <a:srgbClr val="FF0000"/>
                </a:solidFill>
              </a:rPr>
              <a:t>(_+2)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mapValuesRDD.foreach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(mobin,24)</a:t>
            </a:r>
          </a:p>
          <a:p>
            <a:r>
              <a:rPr lang="en-US" altLang="zh-CN" sz="2400" dirty="0" smtClean="0"/>
              <a:t>         (kpop,22)</a:t>
            </a:r>
          </a:p>
          <a:p>
            <a:r>
              <a:rPr lang="en-US" altLang="zh-CN" sz="2400" dirty="0" smtClean="0"/>
              <a:t>         (lufei,25)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105</a:t>
            </a:fld>
            <a:endParaRPr lang="zh-CN" altLang="en-US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719534"/>
          </a:xfrm>
        </p:spPr>
        <p:txBody>
          <a:bodyPr/>
          <a:lstStyle/>
          <a:p>
            <a:r>
              <a:rPr lang="en-US" altLang="zh-CN" dirty="0" err="1" smtClean="0"/>
              <a:t>mapValue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106</a:t>
            </a:fld>
            <a:endParaRPr lang="zh-CN" altLang="en-US"/>
          </a:p>
        </p:txBody>
      </p:sp>
      <p:pic>
        <p:nvPicPr>
          <p:cNvPr id="50178" name="Picture 2" descr="http://images2015.cnblogs.com/blog/776259/201604/776259-20160412212100270-718990075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04864"/>
            <a:ext cx="6552722" cy="201622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b="1" dirty="0" err="1" smtClean="0"/>
              <a:t>flatMapValues</a:t>
            </a:r>
            <a:r>
              <a:rPr lang="en-US" altLang="zh-CN" sz="2400" b="1" dirty="0" smtClean="0"/>
              <a:t>(fun)</a:t>
            </a:r>
            <a:r>
              <a:rPr lang="zh-CN" altLang="en-US" sz="2400" b="1" dirty="0" smtClean="0"/>
              <a:t>：</a:t>
            </a:r>
            <a:r>
              <a:rPr lang="zh-CN" altLang="en-US" sz="2400" dirty="0" smtClean="0"/>
              <a:t>对</a:t>
            </a:r>
            <a:r>
              <a:rPr lang="en-US" altLang="zh-CN" sz="2400" dirty="0" smtClean="0"/>
              <a:t>[K,V]</a:t>
            </a:r>
            <a:r>
              <a:rPr lang="zh-CN" altLang="en-US" sz="2400" dirty="0" smtClean="0"/>
              <a:t>型数据中的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值</a:t>
            </a:r>
            <a:r>
              <a:rPr lang="en-US" altLang="zh-CN" sz="2400" dirty="0" err="1" smtClean="0"/>
              <a:t>flatmap</a:t>
            </a:r>
            <a:r>
              <a:rPr lang="zh-CN" altLang="en-US" sz="2400" dirty="0" smtClean="0"/>
              <a:t>操作。</a:t>
            </a:r>
            <a:endParaRPr lang="en-US" altLang="zh-CN" sz="2400" dirty="0" smtClean="0"/>
          </a:p>
          <a:p>
            <a:r>
              <a:rPr lang="nn-NO" altLang="zh-CN" sz="2400" dirty="0" smtClean="0"/>
              <a:t>   val list = List(("mobin",22),("kpop",20),("lufei",23))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(list)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mapValuesRDD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rdd.flatMapValues</a:t>
            </a:r>
            <a:r>
              <a:rPr lang="en-US" altLang="zh-CN" sz="2400" dirty="0" smtClean="0">
                <a:solidFill>
                  <a:srgbClr val="FF0000"/>
                </a:solidFill>
              </a:rPr>
              <a:t>(x =&gt;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  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Seq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x,"male</a:t>
            </a:r>
            <a:r>
              <a:rPr lang="en-US" altLang="zh-CN" sz="2400" dirty="0" smtClean="0">
                <a:solidFill>
                  <a:srgbClr val="FF0000"/>
                </a:solidFill>
              </a:rPr>
              <a:t>"))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mapValuesRDD.foreach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it-IT" altLang="zh-CN" sz="2400" dirty="0" smtClean="0"/>
              <a:t>(mobin,22) (mobin,male) (kpop,20) (kpop,male) (lufei,23) (lufei,male)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107</a:t>
            </a:fld>
            <a:endParaRPr lang="zh-CN" altLang="en-US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719534"/>
          </a:xfrm>
        </p:spPr>
        <p:txBody>
          <a:bodyPr/>
          <a:lstStyle/>
          <a:p>
            <a:r>
              <a:rPr lang="en-US" altLang="zh-CN" dirty="0" err="1" smtClean="0"/>
              <a:t>flatMapValue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108</a:t>
            </a:fld>
            <a:endParaRPr lang="zh-CN" altLang="en-US"/>
          </a:p>
        </p:txBody>
      </p:sp>
      <p:pic>
        <p:nvPicPr>
          <p:cNvPr id="169988" name="Picture 4" descr="http://images2015.cnblogs.com/blog/776259/201604/776259-20160412212150926-30350198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420888"/>
            <a:ext cx="6663104" cy="20882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535958"/>
          </a:xfrm>
        </p:spPr>
        <p:txBody>
          <a:bodyPr/>
          <a:lstStyle/>
          <a:p>
            <a:r>
              <a:rPr lang="en-US" altLang="zh-CN" sz="2400" b="1" dirty="0" err="1" smtClean="0"/>
              <a:t>reduceByKey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func,numPartitions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按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进行分组，使用给定的</a:t>
            </a:r>
            <a:r>
              <a:rPr lang="en-US" altLang="zh-CN" sz="2400" dirty="0" err="1" smtClean="0"/>
              <a:t>func</a:t>
            </a:r>
            <a:r>
              <a:rPr lang="zh-CN" altLang="en-US" sz="2400" dirty="0" smtClean="0"/>
              <a:t>函数聚合</a:t>
            </a:r>
            <a:r>
              <a:rPr lang="en-US" altLang="zh-CN" sz="2400" dirty="0" smtClean="0"/>
              <a:t>value</a:t>
            </a:r>
            <a:r>
              <a:rPr lang="zh-CN" altLang="en-US" sz="2400" dirty="0" smtClean="0"/>
              <a:t>值</a:t>
            </a:r>
            <a:r>
              <a:rPr lang="en-US" altLang="zh-CN" sz="2400" dirty="0" smtClean="0"/>
              <a:t>, 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List(("A",3),("A",2),("B",1),("B",3))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reduceByKeyRDD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rdd.reduceByKey</a:t>
            </a:r>
            <a:r>
              <a:rPr lang="en-US" altLang="zh-CN" sz="2400" dirty="0" smtClean="0">
                <a:solidFill>
                  <a:srgbClr val="FF0000"/>
                </a:solidFill>
              </a:rPr>
              <a:t>(_ +_)</a:t>
            </a:r>
          </a:p>
          <a:p>
            <a:r>
              <a:rPr lang="en-US" altLang="zh-CN" sz="2400" dirty="0" err="1" smtClean="0"/>
              <a:t>reduceByKeyRDD.foreach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(A,5)</a:t>
            </a:r>
          </a:p>
          <a:p>
            <a:r>
              <a:rPr lang="en-US" altLang="zh-CN" sz="2400" dirty="0" smtClean="0"/>
              <a:t>         (B,4)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109</a:t>
            </a:fld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的数据鲁棒性</a:t>
            </a:r>
            <a:r>
              <a:rPr lang="en-US" altLang="zh-CN" dirty="0"/>
              <a:t>——Lineage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提供两种故障恢复的方式：</a:t>
            </a:r>
            <a:endParaRPr lang="en-US" altLang="zh-CN" sz="2400" dirty="0" smtClean="0"/>
          </a:p>
          <a:p>
            <a:r>
              <a:rPr lang="en-US" altLang="zh-CN" sz="2400" b="1" dirty="0" smtClean="0"/>
              <a:t>     Linage——</a:t>
            </a:r>
            <a:r>
              <a:rPr lang="zh-CN" altLang="en-US" sz="2400" dirty="0" smtClean="0"/>
              <a:t>通过数据的血缘关系，重新执行前面的处理。</a:t>
            </a:r>
            <a:endParaRPr lang="en-US" altLang="zh-CN" sz="2400" dirty="0" smtClean="0"/>
          </a:p>
          <a:p>
            <a:r>
              <a:rPr lang="en-US" altLang="zh-CN" sz="2400" b="1" dirty="0" smtClean="0"/>
              <a:t>     Checkpoint——</a:t>
            </a:r>
            <a:r>
              <a:rPr lang="zh-CN" altLang="en-US" sz="2400" dirty="0" smtClean="0"/>
              <a:t>将数据集存储到持久存储中。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/>
              <a:t>Lineage</a:t>
            </a:r>
            <a:r>
              <a:rPr lang="zh-CN" altLang="zh-CN" sz="2400" dirty="0"/>
              <a:t>记录的是</a:t>
            </a:r>
            <a:r>
              <a:rPr lang="zh-CN" altLang="zh-CN" sz="2400" dirty="0">
                <a:solidFill>
                  <a:srgbClr val="FF0000"/>
                </a:solidFill>
              </a:rPr>
              <a:t>粗粒度的</a:t>
            </a:r>
            <a:r>
              <a:rPr lang="zh-CN" altLang="zh-CN" sz="2400" dirty="0"/>
              <a:t>特定数据</a:t>
            </a:r>
            <a:r>
              <a:rPr lang="zh-CN" altLang="zh-CN" sz="2400" dirty="0">
                <a:solidFill>
                  <a:srgbClr val="FF0000"/>
                </a:solidFill>
              </a:rPr>
              <a:t>变换操作</a:t>
            </a:r>
            <a:r>
              <a:rPr lang="zh-CN" altLang="zh-CN" sz="2400" dirty="0"/>
              <a:t>（</a:t>
            </a:r>
            <a:r>
              <a:rPr lang="en-US" altLang="zh-CN" sz="2400" dirty="0"/>
              <a:t>Transformation</a:t>
            </a:r>
            <a:r>
              <a:rPr lang="zh-CN" altLang="en-US" sz="2400" dirty="0"/>
              <a:t>：</a:t>
            </a:r>
            <a:r>
              <a:rPr lang="en-US" altLang="zh-CN" sz="2400" dirty="0"/>
              <a:t>filter, map, 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等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而不像</a:t>
            </a:r>
            <a:r>
              <a:rPr lang="zh-CN" altLang="zh-CN" sz="2400" dirty="0"/>
              <a:t>其它系统的细粒度的</a:t>
            </a:r>
            <a:r>
              <a:rPr lang="zh-CN" altLang="zh-CN" sz="2400" dirty="0">
                <a:solidFill>
                  <a:srgbClr val="FF0000"/>
                </a:solidFill>
              </a:rPr>
              <a:t>内存数据更新级别</a:t>
            </a:r>
            <a:r>
              <a:rPr lang="zh-CN" altLang="zh-CN" sz="2400" dirty="0"/>
              <a:t>的</a:t>
            </a:r>
            <a:r>
              <a:rPr lang="zh-CN" altLang="zh-CN" sz="2400" dirty="0">
                <a:solidFill>
                  <a:srgbClr val="FF0000"/>
                </a:solidFill>
              </a:rPr>
              <a:t>备份</a:t>
            </a:r>
            <a:r>
              <a:rPr lang="zh-CN" altLang="zh-CN" sz="2400" dirty="0"/>
              <a:t>或者</a:t>
            </a:r>
            <a:r>
              <a:rPr lang="en-US" altLang="zh-CN" sz="2400" dirty="0">
                <a:solidFill>
                  <a:srgbClr val="FF0000"/>
                </a:solidFill>
              </a:rPr>
              <a:t>LOG</a:t>
            </a:r>
            <a:r>
              <a:rPr lang="zh-CN" altLang="zh-CN" sz="2400" dirty="0"/>
              <a:t>机制</a:t>
            </a:r>
            <a:r>
              <a:rPr lang="zh-CN" altLang="zh-CN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719534"/>
          </a:xfrm>
        </p:spPr>
        <p:txBody>
          <a:bodyPr/>
          <a:lstStyle/>
          <a:p>
            <a:r>
              <a:rPr lang="zh-CN" altLang="en-US" dirty="0" smtClean="0"/>
              <a:t>上例中</a:t>
            </a:r>
            <a:r>
              <a:rPr lang="en-US" altLang="zh-CN" dirty="0" err="1" smtClean="0"/>
              <a:t>reduceByKey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110</a:t>
            </a:fld>
            <a:endParaRPr lang="zh-CN" altLang="en-US"/>
          </a:p>
        </p:txBody>
      </p:sp>
      <p:pic>
        <p:nvPicPr>
          <p:cNvPr id="165889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276872"/>
            <a:ext cx="2880320" cy="3011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185391"/>
            <a:ext cx="8389242" cy="5483969"/>
          </a:xfrm>
        </p:spPr>
        <p:txBody>
          <a:bodyPr/>
          <a:lstStyle/>
          <a:p>
            <a:r>
              <a:rPr lang="en-US" altLang="zh-CN" sz="2400" b="1" dirty="0" err="1" smtClean="0"/>
              <a:t>comineByKey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createCombiner,mergeValue,mergeCombiners</a:t>
            </a:r>
            <a:r>
              <a:rPr lang="zh-CN" altLang="en-US" sz="2400" b="1" dirty="0" smtClean="0"/>
              <a:t>，</a:t>
            </a:r>
            <a:r>
              <a:rPr lang="en-US" altLang="zh-CN" sz="2400" b="1" dirty="0" err="1" smtClean="0">
                <a:solidFill>
                  <a:srgbClr val="3366FF"/>
                </a:solidFill>
              </a:rPr>
              <a:t>partitioner,mapSideCombine</a:t>
            </a:r>
            <a:r>
              <a:rPr lang="en-US" altLang="zh-CN" sz="2400" b="1" dirty="0" smtClean="0">
                <a:solidFill>
                  <a:srgbClr val="3366FF"/>
                </a:solidFill>
              </a:rPr>
              <a:t>)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/>
              <a:t>     在第一次遇到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时创建组合器函数，将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数据集中的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类型值转换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类型值（</a:t>
            </a:r>
            <a:r>
              <a:rPr lang="en-US" altLang="zh-CN" sz="2400" dirty="0" smtClean="0"/>
              <a:t>V =&gt; C</a:t>
            </a:r>
            <a:r>
              <a:rPr lang="zh-CN" altLang="en-US" sz="2400" dirty="0" smtClean="0"/>
              <a:t>），再次遇到相同的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时，将</a:t>
            </a:r>
            <a:r>
              <a:rPr lang="en-US" altLang="zh-CN" sz="2400" dirty="0" err="1" smtClean="0"/>
              <a:t>createCombiner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类型值与这次传入的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类型值通过</a:t>
            </a:r>
            <a:r>
              <a:rPr lang="en-US" altLang="zh-CN" sz="2400" b="1" dirty="0" err="1" smtClean="0"/>
              <a:t>mergeValue</a:t>
            </a:r>
            <a:r>
              <a:rPr lang="zh-CN" altLang="en-US" sz="2400" b="1" dirty="0" smtClean="0"/>
              <a:t>函数</a:t>
            </a:r>
            <a:r>
              <a:rPr lang="zh-CN" altLang="en-US" sz="2400" dirty="0" smtClean="0"/>
              <a:t>合并成一个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类型值（</a:t>
            </a:r>
            <a:r>
              <a:rPr lang="en-US" altLang="zh-CN" sz="2400" dirty="0" smtClean="0"/>
              <a:t>C,V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=&gt;C</a:t>
            </a:r>
            <a:r>
              <a:rPr lang="zh-CN" altLang="en-US" sz="2400" dirty="0" smtClean="0"/>
              <a:t>，合并组合器函数</a:t>
            </a:r>
            <a:r>
              <a:rPr lang="en-US" altLang="zh-CN" sz="2400" b="1" dirty="0" err="1" smtClean="0"/>
              <a:t>mergeCombiners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类型值两两合并成一个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类型值。</a:t>
            </a:r>
            <a:r>
              <a:rPr lang="en-US" altLang="zh-CN" sz="2400" b="1" dirty="0" err="1" smtClean="0"/>
              <a:t>partitioner</a:t>
            </a:r>
            <a:r>
              <a:rPr lang="zh-CN" altLang="en-US" sz="2400" b="1" dirty="0" smtClean="0"/>
              <a:t>：</a:t>
            </a:r>
            <a:r>
              <a:rPr lang="zh-CN" altLang="en-US" sz="2400" dirty="0" smtClean="0"/>
              <a:t>使用已有或自定义的分区函数，默认是</a:t>
            </a:r>
            <a:r>
              <a:rPr lang="en-US" altLang="zh-CN" sz="2400" dirty="0" err="1" smtClean="0"/>
              <a:t>HashPartitioner</a:t>
            </a:r>
            <a:r>
              <a:rPr lang="zh-CN" altLang="en-US" sz="2400" dirty="0" smtClean="0"/>
              <a:t>。</a:t>
            </a:r>
            <a:r>
              <a:rPr lang="en-US" altLang="zh-CN" sz="2400" b="1" dirty="0" err="1" smtClean="0"/>
              <a:t>mapSideCombine</a:t>
            </a:r>
            <a:r>
              <a:rPr lang="zh-CN" altLang="en-US" sz="2400" b="1" dirty="0" smtClean="0"/>
              <a:t>：</a:t>
            </a:r>
            <a:r>
              <a:rPr lang="zh-CN" altLang="en-US" sz="2400" dirty="0" smtClean="0"/>
              <a:t>是否在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端进行</a:t>
            </a:r>
            <a:r>
              <a:rPr lang="en-US" altLang="zh-CN" sz="2400" dirty="0" smtClean="0"/>
              <a:t>Combine</a:t>
            </a:r>
            <a:r>
              <a:rPr lang="zh-CN" altLang="en-US" sz="2400" dirty="0" smtClean="0"/>
              <a:t>操作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默认为</a:t>
            </a:r>
            <a:r>
              <a:rPr lang="en-US" altLang="zh-CN" sz="2400" dirty="0" smtClean="0"/>
              <a:t>true</a:t>
            </a:r>
          </a:p>
          <a:p>
            <a:endParaRPr lang="en-US" altLang="zh-CN" sz="2400" b="1" dirty="0" smtClean="0">
              <a:solidFill>
                <a:srgbClr val="3366FF"/>
              </a:solidFill>
            </a:endParaRPr>
          </a:p>
          <a:p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b="1" dirty="0" smtClean="0"/>
              <a:t> 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111</a:t>
            </a:fld>
            <a:endParaRPr lang="zh-CN" altLang="en-US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对比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combineByKey</a:t>
            </a:r>
            <a:r>
              <a:rPr lang="zh-CN" altLang="en-US" sz="2400" dirty="0" smtClean="0"/>
              <a:t>的函数签名：</a:t>
            </a:r>
            <a:br>
              <a:rPr lang="zh-CN" altLang="en-US" sz="2400" dirty="0" smtClean="0"/>
            </a:br>
            <a:r>
              <a:rPr lang="en-US" altLang="zh-CN" sz="2400" dirty="0" smtClean="0"/>
              <a:t>class </a:t>
            </a:r>
            <a:r>
              <a:rPr lang="en-US" altLang="zh-CN" sz="2400" dirty="0" err="1" smtClean="0"/>
              <a:t>PairRDDFunctions</a:t>
            </a:r>
            <a:r>
              <a:rPr lang="en-US" altLang="zh-CN" sz="2400" dirty="0" smtClean="0"/>
              <a:t>[K, V](...) {</a:t>
            </a:r>
            <a:br>
              <a:rPr lang="en-US" altLang="zh-CN" sz="2400" dirty="0" smtClean="0"/>
            </a:br>
            <a:r>
              <a:rPr lang="en-US" altLang="zh-CN" sz="2400" dirty="0" smtClean="0"/>
              <a:t>def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reduceByKey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func</a:t>
            </a:r>
            <a:r>
              <a:rPr lang="en-US" altLang="zh-CN" sz="2400" dirty="0" smtClean="0">
                <a:solidFill>
                  <a:srgbClr val="FF0000"/>
                </a:solidFill>
              </a:rPr>
              <a:t>: (V, V) =&gt; V): RDD[(K, V)]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def </a:t>
            </a:r>
            <a:r>
              <a:rPr lang="en-US" altLang="zh-CN" sz="2400" dirty="0" err="1" smtClean="0"/>
              <a:t>combineByKey</a:t>
            </a:r>
            <a:r>
              <a:rPr lang="en-US" altLang="zh-CN" sz="2400" dirty="0" smtClean="0"/>
              <a:t>[C](</a:t>
            </a:r>
            <a:br>
              <a:rPr lang="en-US" altLang="zh-CN" sz="2400" dirty="0" smtClean="0"/>
            </a:br>
            <a:r>
              <a:rPr lang="en-US" altLang="zh-CN" sz="2400" dirty="0" err="1" smtClean="0">
                <a:solidFill>
                  <a:srgbClr val="FF0000"/>
                </a:solidFill>
              </a:rPr>
              <a:t>createCombiner</a:t>
            </a:r>
            <a:r>
              <a:rPr lang="en-US" altLang="zh-CN" sz="2400" dirty="0" smtClean="0">
                <a:solidFill>
                  <a:srgbClr val="FF0000"/>
                </a:solidFill>
              </a:rPr>
              <a:t>: V =&gt; C,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en-US" altLang="zh-CN" sz="2400" dirty="0" err="1" smtClean="0">
                <a:solidFill>
                  <a:srgbClr val="FF0000"/>
                </a:solidFill>
              </a:rPr>
              <a:t>mergeValue</a:t>
            </a:r>
            <a:r>
              <a:rPr lang="en-US" altLang="zh-CN" sz="2400" dirty="0" smtClean="0">
                <a:solidFill>
                  <a:srgbClr val="FF0000"/>
                </a:solidFill>
              </a:rPr>
              <a:t>: (C, V) =&gt; C,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en-US" altLang="zh-CN" sz="2400" dirty="0" err="1" smtClean="0">
                <a:solidFill>
                  <a:srgbClr val="FF0000"/>
                </a:solidFill>
              </a:rPr>
              <a:t>mergeCombiners</a:t>
            </a:r>
            <a:r>
              <a:rPr lang="en-US" altLang="zh-CN" sz="2400" dirty="0" smtClean="0">
                <a:solidFill>
                  <a:srgbClr val="FF0000"/>
                </a:solidFill>
              </a:rPr>
              <a:t>: (C, C) =&gt; C): RDD[(K, C)]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112</a:t>
            </a:fld>
            <a:endParaRPr lang="zh-CN" altLang="en-US"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reduceByKey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 </a:t>
            </a:r>
            <a:r>
              <a:rPr lang="en-US" altLang="zh-CN" sz="2400" dirty="0" err="1" smtClean="0"/>
              <a:t>func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参数的类型只依赖于 </a:t>
            </a:r>
            <a:r>
              <a:rPr lang="en-US" altLang="zh-CN" sz="2400" dirty="0" err="1" smtClean="0"/>
              <a:t>PairRDDFunction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的类型参数 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，若为</a:t>
            </a:r>
            <a:r>
              <a:rPr lang="en-US" altLang="zh-CN" sz="2400" dirty="0" err="1" smtClean="0"/>
              <a:t>Int</a:t>
            </a:r>
            <a:r>
              <a:rPr lang="zh-CN" altLang="en-US" sz="2400" dirty="0" smtClean="0"/>
              <a:t>，则</a:t>
            </a:r>
            <a:r>
              <a:rPr lang="en-US" altLang="zh-CN" sz="2400" dirty="0" err="1" smtClean="0"/>
              <a:t>func</a:t>
            </a:r>
            <a:r>
              <a:rPr lang="zh-CN" altLang="en-US" sz="2400" dirty="0" smtClean="0"/>
              <a:t>的类型为 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Int</a:t>
            </a:r>
            <a:r>
              <a:rPr lang="en-US" altLang="zh-CN" sz="2400" dirty="0" smtClean="0"/>
              <a:t>) =&gt; </a:t>
            </a:r>
            <a:r>
              <a:rPr lang="en-US" altLang="zh-CN" sz="2400" dirty="0" err="1" smtClean="0"/>
              <a:t>Int</a:t>
            </a:r>
            <a:r>
              <a:rPr lang="zh-CN" altLang="en-US" sz="2400" dirty="0" smtClean="0"/>
              <a:t>。</a:t>
            </a:r>
            <a:br>
              <a:rPr lang="zh-CN" altLang="en-US" sz="2400" dirty="0" smtClean="0"/>
            </a:br>
            <a:r>
              <a:rPr lang="zh-CN" altLang="en-US" sz="2400" dirty="0" smtClean="0"/>
              <a:t/>
            </a:r>
            <a:br>
              <a:rPr lang="zh-CN" altLang="en-US" sz="2400" dirty="0" smtClean="0"/>
            </a:br>
            <a:r>
              <a:rPr lang="zh-CN" altLang="en-US" sz="2400" dirty="0" smtClean="0"/>
              <a:t>     </a:t>
            </a:r>
            <a:r>
              <a:rPr lang="en-US" altLang="zh-CN" sz="2400" dirty="0" err="1" smtClean="0"/>
              <a:t>combineByKey</a:t>
            </a:r>
            <a:r>
              <a:rPr lang="zh-CN" altLang="en-US" sz="2400" dirty="0" smtClean="0"/>
              <a:t>比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更加通用，它允许各个</a:t>
            </a:r>
            <a:r>
              <a:rPr lang="en-US" altLang="zh-CN" sz="2400" dirty="0" smtClean="0"/>
              <a:t>partition</a:t>
            </a:r>
            <a:r>
              <a:rPr lang="zh-CN" altLang="en-US" sz="2400" dirty="0" smtClean="0"/>
              <a:t>在</a:t>
            </a:r>
            <a:r>
              <a:rPr lang="en-US" altLang="zh-CN" sz="2400" dirty="0" smtClean="0">
                <a:solidFill>
                  <a:srgbClr val="FF0000"/>
                </a:solidFill>
              </a:rPr>
              <a:t>shuffle</a:t>
            </a:r>
            <a:r>
              <a:rPr lang="zh-CN" altLang="en-US" sz="2400" dirty="0" smtClean="0">
                <a:solidFill>
                  <a:srgbClr val="FF0000"/>
                </a:solidFill>
              </a:rPr>
              <a:t>前</a:t>
            </a:r>
            <a:r>
              <a:rPr lang="zh-CN" altLang="en-US" sz="2400" dirty="0" smtClean="0"/>
              <a:t>先做</a:t>
            </a:r>
            <a:r>
              <a:rPr lang="en-US" altLang="zh-CN" sz="2400" dirty="0" smtClean="0"/>
              <a:t>local reduce</a:t>
            </a:r>
            <a:r>
              <a:rPr lang="zh-CN" altLang="en-US" sz="2400" dirty="0" smtClean="0"/>
              <a:t>得到一个类型为 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的中间值，待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后再做合并得到各个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对应的</a:t>
            </a:r>
            <a:r>
              <a:rPr lang="en-US" altLang="zh-CN" sz="2400" dirty="0" smtClean="0"/>
              <a:t>C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113</a:t>
            </a:fld>
            <a:endParaRPr lang="zh-CN" altLang="en-US"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12568"/>
          </a:xfrm>
        </p:spPr>
        <p:txBody>
          <a:bodyPr/>
          <a:lstStyle/>
          <a:p>
            <a:r>
              <a:rPr lang="en-US" altLang="zh-CN" sz="2400" dirty="0" smtClean="0"/>
              <a:t> 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people = List(("male", "</a:t>
            </a:r>
            <a:r>
              <a:rPr lang="en-US" altLang="zh-CN" sz="2400" dirty="0" err="1" smtClean="0"/>
              <a:t>Mobin</a:t>
            </a:r>
            <a:r>
              <a:rPr lang="en-US" altLang="zh-CN" sz="2400" dirty="0" smtClean="0"/>
              <a:t>"), ("male", "</a:t>
            </a:r>
            <a:r>
              <a:rPr lang="en-US" altLang="zh-CN" sz="2400" dirty="0" err="1" smtClean="0"/>
              <a:t>Kpop</a:t>
            </a:r>
            <a:r>
              <a:rPr lang="en-US" altLang="zh-CN" sz="2400" dirty="0" smtClean="0"/>
              <a:t>"), ("female", "Lucy"), ("male", "</a:t>
            </a:r>
            <a:r>
              <a:rPr lang="en-US" altLang="zh-CN" sz="2400" dirty="0" err="1" smtClean="0"/>
              <a:t>Lufei</a:t>
            </a:r>
            <a:r>
              <a:rPr lang="en-US" altLang="zh-CN" sz="2400" dirty="0" smtClean="0"/>
              <a:t>"), ("female", "Amy"))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(people)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combinByKeyRDD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rdd.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combineByKey</a:t>
            </a:r>
            <a:r>
              <a:rPr lang="en-US" altLang="zh-CN" sz="2400" dirty="0" smtClean="0"/>
              <a:t>(</a:t>
            </a:r>
          </a:p>
          <a:p>
            <a:r>
              <a:rPr lang="en-US" altLang="zh-CN" sz="2400" dirty="0" smtClean="0"/>
              <a:t>      </a:t>
            </a:r>
            <a:r>
              <a:rPr lang="en-US" altLang="zh-CN" sz="2400" dirty="0" smtClean="0">
                <a:solidFill>
                  <a:srgbClr val="00B050"/>
                </a:solidFill>
              </a:rPr>
              <a:t>(x: String) =&gt; (List(x), 1)</a:t>
            </a:r>
            <a:r>
              <a:rPr lang="en-US" altLang="zh-CN" sz="2400" dirty="0" smtClean="0"/>
              <a:t>,</a:t>
            </a:r>
          </a:p>
          <a:p>
            <a:r>
              <a:rPr lang="en-US" altLang="zh-CN" sz="2400" dirty="0" smtClean="0"/>
              <a:t>      </a:t>
            </a:r>
            <a:r>
              <a:rPr lang="en-US" altLang="zh-CN" sz="2400" dirty="0" smtClean="0">
                <a:solidFill>
                  <a:srgbClr val="3366FF"/>
                </a:solidFill>
              </a:rPr>
              <a:t>(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peo</a:t>
            </a:r>
            <a:r>
              <a:rPr lang="en-US" altLang="zh-CN" sz="2400" dirty="0" smtClean="0">
                <a:solidFill>
                  <a:srgbClr val="3366FF"/>
                </a:solidFill>
              </a:rPr>
              <a:t>: (List[String], 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Int</a:t>
            </a:r>
            <a:r>
              <a:rPr lang="en-US" altLang="zh-CN" sz="2400" dirty="0" smtClean="0">
                <a:solidFill>
                  <a:srgbClr val="3366FF"/>
                </a:solidFill>
              </a:rPr>
              <a:t>), x : String) =&gt; (x :: peo._1, peo._2 + 1)</a:t>
            </a:r>
            <a:r>
              <a:rPr lang="en-US" altLang="zh-CN" sz="2400" dirty="0" smtClean="0"/>
              <a:t>,</a:t>
            </a:r>
          </a:p>
          <a:p>
            <a:r>
              <a:rPr lang="en-US" altLang="zh-CN" sz="2400" dirty="0" smtClean="0"/>
              <a:t>      </a:t>
            </a:r>
            <a:r>
              <a:rPr lang="en-US" altLang="zh-CN" sz="2400" dirty="0" smtClean="0">
                <a:solidFill>
                  <a:srgbClr val="C00000"/>
                </a:solidFill>
              </a:rPr>
              <a:t>(sex1: (List[String], 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Int</a:t>
            </a:r>
            <a:r>
              <a:rPr lang="en-US" altLang="zh-CN" sz="2400" dirty="0" smtClean="0">
                <a:solidFill>
                  <a:srgbClr val="C00000"/>
                </a:solidFill>
              </a:rPr>
              <a:t>), sex2: (List[String], </a:t>
            </a:r>
            <a:r>
              <a:rPr lang="en-US" altLang="zh-CN" sz="2400" dirty="0" err="1" smtClean="0">
                <a:solidFill>
                  <a:srgbClr val="C00000"/>
                </a:solidFill>
              </a:rPr>
              <a:t>Int</a:t>
            </a:r>
            <a:r>
              <a:rPr lang="en-US" altLang="zh-CN" sz="2400" dirty="0" smtClean="0">
                <a:solidFill>
                  <a:srgbClr val="C00000"/>
                </a:solidFill>
              </a:rPr>
              <a:t>)) =&gt; (sex1._1 ::: sex2._1, sex1._2 + sex2._2)</a:t>
            </a:r>
            <a:r>
              <a:rPr lang="en-US" altLang="zh-CN" sz="2400" dirty="0" smtClean="0"/>
              <a:t>)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114</a:t>
            </a:fld>
            <a:endParaRPr lang="zh-CN" altLang="en-US"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719534"/>
          </a:xfrm>
        </p:spPr>
        <p:txBody>
          <a:bodyPr/>
          <a:lstStyle/>
          <a:p>
            <a:r>
              <a:rPr lang="zh-CN" altLang="en-US" dirty="0" smtClean="0"/>
              <a:t>上例中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115</a:t>
            </a:fld>
            <a:endParaRPr lang="zh-CN" altLang="en-US"/>
          </a:p>
        </p:txBody>
      </p:sp>
      <p:pic>
        <p:nvPicPr>
          <p:cNvPr id="172034" name="Picture 2" descr="http://images2015.cnblogs.com/blog/776259/201604/776259-20160412212449535-683036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313" y="2204864"/>
            <a:ext cx="8337550" cy="388843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b="1" dirty="0" err="1" smtClean="0"/>
              <a:t>foldByKey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zeroValue,numPartitiones</a:t>
            </a:r>
            <a:r>
              <a:rPr lang="en-US" altLang="zh-CN" sz="2400" b="1" dirty="0" smtClean="0"/>
              <a:t>)(</a:t>
            </a:r>
            <a:r>
              <a:rPr lang="en-US" altLang="zh-CN" sz="2400" b="1" dirty="0" err="1" smtClean="0"/>
              <a:t>func</a:t>
            </a:r>
            <a:r>
              <a:rPr lang="en-US" altLang="zh-CN" sz="2400" b="1" dirty="0" smtClean="0"/>
              <a:t>)</a:t>
            </a:r>
            <a:r>
              <a:rPr lang="en-US" altLang="zh-CN" sz="2400" dirty="0" smtClean="0"/>
              <a:t> </a:t>
            </a:r>
          </a:p>
          <a:p>
            <a:r>
              <a:rPr lang="zh-CN" altLang="en-US" sz="2400" dirty="0" smtClean="0"/>
              <a:t>该函数是通过调用</a:t>
            </a:r>
            <a:r>
              <a:rPr lang="en-US" altLang="zh-CN" sz="2400" dirty="0" err="1" smtClean="0"/>
              <a:t>CombineByKey</a:t>
            </a:r>
            <a:r>
              <a:rPr lang="zh-CN" altLang="en-US" sz="2400" dirty="0" smtClean="0"/>
              <a:t>函数实现的。</a:t>
            </a:r>
            <a:endParaRPr lang="en-US" altLang="zh-CN" sz="2400" dirty="0" smtClean="0"/>
          </a:p>
          <a:p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people = List(("</a:t>
            </a:r>
            <a:r>
              <a:rPr lang="en-US" altLang="zh-CN" sz="2400" dirty="0" err="1" smtClean="0"/>
              <a:t>Mobin</a:t>
            </a:r>
            <a:r>
              <a:rPr lang="en-US" altLang="zh-CN" sz="2400" dirty="0" smtClean="0"/>
              <a:t>", 2), ("</a:t>
            </a:r>
            <a:r>
              <a:rPr lang="en-US" altLang="zh-CN" sz="2400" dirty="0" err="1" smtClean="0"/>
              <a:t>Mobin</a:t>
            </a:r>
            <a:r>
              <a:rPr lang="en-US" altLang="zh-CN" sz="2400" dirty="0" smtClean="0"/>
              <a:t>", 1), ("Lucy", 2), ("Amy", 1), ("Lucy", 3))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(people)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foldByKeyRDD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rdd.foldByKey</a:t>
            </a:r>
            <a:r>
              <a:rPr lang="en-US" altLang="zh-CN" sz="2400" dirty="0" smtClean="0">
                <a:solidFill>
                  <a:srgbClr val="FF0000"/>
                </a:solidFill>
              </a:rPr>
              <a:t>(1)(_+_)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foldByKeyRDD.foreach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(Amy,2)</a:t>
            </a:r>
          </a:p>
          <a:p>
            <a:r>
              <a:rPr lang="en-US" altLang="zh-CN" sz="2400" dirty="0" smtClean="0"/>
              <a:t>         (Mobin,4) </a:t>
            </a:r>
          </a:p>
          <a:p>
            <a:r>
              <a:rPr lang="en-US" altLang="zh-CN" sz="2400" dirty="0" smtClean="0"/>
              <a:t>         (Lucy,6)</a:t>
            </a:r>
            <a:endParaRPr lang="zh-CN" altLang="en-US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116</a:t>
            </a:fld>
            <a:endParaRPr lang="zh-CN" altLang="en-US"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err="1" smtClean="0"/>
              <a:t>groupByKey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numPartitions</a:t>
            </a:r>
            <a:r>
              <a:rPr lang="en-US" altLang="zh-CN" sz="2400" dirty="0" smtClean="0"/>
              <a:t>):</a:t>
            </a:r>
            <a:r>
              <a:rPr lang="zh-CN" altLang="en-US" sz="2400" dirty="0" smtClean="0"/>
              <a:t>按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进行分组，返回</a:t>
            </a:r>
            <a:r>
              <a:rPr lang="en-US" altLang="zh-CN" sz="2400" dirty="0" smtClean="0"/>
              <a:t>[</a:t>
            </a:r>
            <a:r>
              <a:rPr lang="en-US" altLang="zh-CN" sz="2400" dirty="0" err="1" smtClean="0"/>
              <a:t>K,Iterable</a:t>
            </a:r>
            <a:r>
              <a:rPr lang="en-US" altLang="zh-CN" sz="2400" dirty="0" smtClean="0"/>
              <a:t>[V]]</a:t>
            </a:r>
            <a:r>
              <a:rPr lang="zh-CN" altLang="en-US" sz="2400" dirty="0" smtClean="0"/>
              <a:t>，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List(("A",1),("B",2),("A",2),("B",3))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groupByKeyRDD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rdd.groupByKey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groupByKeyRDD.foreach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B,CompactBuffer</a:t>
            </a:r>
            <a:r>
              <a:rPr lang="en-US" altLang="zh-CN" sz="2400" dirty="0" smtClean="0"/>
              <a:t>(2, 3)) </a:t>
            </a:r>
          </a:p>
          <a:p>
            <a:r>
              <a:rPr lang="en-US" altLang="zh-CN" sz="2400" dirty="0" smtClean="0"/>
              <a:t>         (</a:t>
            </a:r>
            <a:r>
              <a:rPr lang="en-US" altLang="zh-CN" sz="2400" dirty="0" err="1" smtClean="0"/>
              <a:t>A,CompactBuffer</a:t>
            </a:r>
            <a:r>
              <a:rPr lang="en-US" altLang="zh-CN" sz="2400" dirty="0" smtClean="0"/>
              <a:t>(1, 2))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117</a:t>
            </a:fld>
            <a:endParaRPr lang="zh-CN" altLang="en-US"/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268760"/>
            <a:ext cx="8183562" cy="5300662"/>
          </a:xfrm>
        </p:spPr>
        <p:txBody>
          <a:bodyPr/>
          <a:lstStyle/>
          <a:p>
            <a:r>
              <a:rPr lang="en-US" altLang="zh-CN" sz="2400" b="1" dirty="0" err="1" smtClean="0"/>
              <a:t>sortByKey</a:t>
            </a:r>
            <a:r>
              <a:rPr lang="en-US" altLang="zh-CN" sz="2400" b="1" dirty="0" smtClean="0"/>
              <a:t>(ascending</a:t>
            </a:r>
            <a:r>
              <a:rPr lang="zh-CN" altLang="en-US" sz="2400" b="1" dirty="0" smtClean="0"/>
              <a:t>，</a:t>
            </a:r>
            <a:r>
              <a:rPr lang="en-US" altLang="zh-CN" sz="2400" b="1" dirty="0" err="1" smtClean="0"/>
              <a:t>numPartitions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返回以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排序的（</a:t>
            </a:r>
            <a:r>
              <a:rPr lang="en-US" altLang="zh-CN" sz="2400" dirty="0" smtClean="0"/>
              <a:t>K,V</a:t>
            </a:r>
            <a:r>
              <a:rPr lang="zh-CN" altLang="en-US" sz="2400" dirty="0" smtClean="0"/>
              <a:t>）键值对组成的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ascending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true</a:t>
            </a:r>
            <a:r>
              <a:rPr lang="zh-CN" altLang="en-US" sz="2400" dirty="0" smtClean="0"/>
              <a:t>时表示升序，为</a:t>
            </a:r>
            <a:r>
              <a:rPr lang="en-US" altLang="zh-CN" sz="2400" dirty="0" smtClean="0"/>
              <a:t>false</a:t>
            </a:r>
            <a:r>
              <a:rPr lang="zh-CN" altLang="en-US" sz="2400" dirty="0" smtClean="0"/>
              <a:t>时表示降序，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List(("A",1),("B",2),("A",2),("B",3))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sortByKeyRDD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rdd.sortByKey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sortByKeyRDD.foreach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(A,1)</a:t>
            </a:r>
          </a:p>
          <a:p>
            <a:r>
              <a:rPr lang="en-US" altLang="zh-CN" sz="2400" dirty="0" smtClean="0"/>
              <a:t>         (A,2)</a:t>
            </a:r>
          </a:p>
          <a:p>
            <a:r>
              <a:rPr lang="en-US" altLang="zh-CN" sz="2400" dirty="0" smtClean="0"/>
              <a:t>         (B,2) (B,3)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118</a:t>
            </a:fld>
            <a:endParaRPr lang="zh-CN" altLang="en-US"/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12022"/>
          </a:xfrm>
        </p:spPr>
        <p:txBody>
          <a:bodyPr/>
          <a:lstStyle/>
          <a:p>
            <a:r>
              <a:rPr lang="en-US" altLang="zh-CN" sz="2400" b="1" dirty="0" err="1" smtClean="0"/>
              <a:t>cogroup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otherDataSet</a:t>
            </a:r>
            <a:r>
              <a:rPr lang="zh-CN" altLang="en-US" sz="2400" b="1" dirty="0" smtClean="0"/>
              <a:t>，</a:t>
            </a:r>
            <a:r>
              <a:rPr lang="en-US" altLang="zh-CN" sz="2400" b="1" dirty="0" err="1" smtClean="0"/>
              <a:t>numPartitions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：</a:t>
            </a:r>
            <a:r>
              <a:rPr lang="zh-CN" altLang="en-US" sz="2400" dirty="0" smtClean="0"/>
              <a:t>对两个</a:t>
            </a:r>
            <a:r>
              <a:rPr lang="en-US" altLang="zh-CN" sz="2400" dirty="0" smtClean="0"/>
              <a:t>RDD(</a:t>
            </a:r>
            <a:r>
              <a:rPr lang="zh-CN" altLang="en-US" sz="2400" dirty="0" smtClean="0"/>
              <a:t>如</a:t>
            </a:r>
            <a:r>
              <a:rPr lang="en-US" altLang="zh-CN" sz="2400" dirty="0" smtClean="0"/>
              <a:t>:(K,V)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(K,W))</a:t>
            </a:r>
            <a:r>
              <a:rPr lang="zh-CN" altLang="en-US" sz="2400" dirty="0" smtClean="0"/>
              <a:t>相同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的元素先分别做聚合，最后返回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K,Iterator</a:t>
            </a:r>
            <a:r>
              <a:rPr lang="en-US" altLang="zh-CN" sz="2400" dirty="0" smtClean="0"/>
              <a:t>&lt;V&gt;,</a:t>
            </a:r>
            <a:r>
              <a:rPr lang="en-US" altLang="zh-CN" sz="2400" dirty="0" err="1" smtClean="0"/>
              <a:t>Iterator</a:t>
            </a:r>
            <a:r>
              <a:rPr lang="en-US" altLang="zh-CN" sz="2400" dirty="0" smtClean="0"/>
              <a:t>&lt;W&gt;)</a:t>
            </a:r>
            <a:r>
              <a:rPr lang="zh-CN" altLang="en-US" sz="2400" dirty="0" smtClean="0"/>
              <a:t>形式的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。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 1), ("B", 2), ("A", 2), ("B", 3))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arr1 = List(("A", "A1"), ("B", "B1"), ("A", "A2"), ("B", "B2"))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rdd1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rdd2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(arr1,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groupByKeyRDD</a:t>
            </a:r>
            <a:r>
              <a:rPr lang="en-US" altLang="zh-CN" sz="2400" dirty="0" smtClean="0"/>
              <a:t> = </a:t>
            </a:r>
            <a:r>
              <a:rPr lang="en-US" altLang="zh-CN" sz="2400" dirty="0" smtClean="0">
                <a:solidFill>
                  <a:srgbClr val="FF0000"/>
                </a:solidFill>
              </a:rPr>
              <a:t>rdd1.cogroup(rdd2)</a:t>
            </a:r>
          </a:p>
          <a:p>
            <a:r>
              <a:rPr lang="en-US" altLang="zh-CN" sz="2400" dirty="0" err="1" smtClean="0"/>
              <a:t>groupByKeyRDD.foreach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119</a:t>
            </a:fld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性能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412776"/>
            <a:ext cx="8183562" cy="5040560"/>
          </a:xfrm>
        </p:spPr>
        <p:txBody>
          <a:bodyPr/>
          <a:lstStyle/>
          <a:p>
            <a:r>
              <a:rPr lang="en-US" altLang="zh-CN" sz="2400" dirty="0" err="1" smtClean="0"/>
              <a:t>RDD+Lineage</a:t>
            </a:r>
            <a:r>
              <a:rPr lang="en-US" altLang="zh-CN" sz="2400" dirty="0" smtClean="0">
                <a:sym typeface="Symbol" panose="05050102010706020507" pitchFamily="18" charset="2"/>
              </a:rPr>
              <a:t></a:t>
            </a:r>
            <a:r>
              <a:rPr lang="zh-CN" altLang="zh-CN" sz="2400" b="1" dirty="0" smtClean="0"/>
              <a:t>粗</a:t>
            </a:r>
            <a:r>
              <a:rPr lang="zh-CN" altLang="en-US" sz="2400" b="1" dirty="0" smtClean="0"/>
              <a:t>粒度</a:t>
            </a:r>
            <a:r>
              <a:rPr lang="zh-CN" altLang="zh-CN" sz="2400" b="1" dirty="0" smtClean="0"/>
              <a:t>的数据模型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好处：</a:t>
            </a:r>
            <a:r>
              <a:rPr lang="zh-CN" altLang="zh-CN" sz="2400" dirty="0" smtClean="0"/>
              <a:t>相比细粒度的数据模型，</a:t>
            </a:r>
            <a:r>
              <a:rPr lang="zh-CN" altLang="en-US" sz="2400" dirty="0" smtClean="0"/>
              <a:t>减小了数据容错的代价（如典型的数据备份复制机制），</a:t>
            </a:r>
            <a:r>
              <a:rPr lang="zh-CN" altLang="zh-CN" sz="2400" dirty="0" smtClean="0"/>
              <a:t>也带来了性能的提升。</a:t>
            </a:r>
            <a:r>
              <a:rPr lang="en-US" altLang="zh-CN" sz="2400" dirty="0" smtClean="0"/>
              <a:t> </a:t>
            </a:r>
          </a:p>
          <a:p>
            <a:r>
              <a:rPr lang="zh-CN" altLang="en-US" sz="2400" b="1" dirty="0"/>
              <a:t>坏处：</a:t>
            </a:r>
            <a:r>
              <a:rPr lang="zh-CN" altLang="zh-CN" sz="2400" dirty="0"/>
              <a:t>限制了</a:t>
            </a:r>
            <a:r>
              <a:rPr lang="en-US" altLang="zh-CN" sz="2400" dirty="0"/>
              <a:t>Spark</a:t>
            </a:r>
            <a:r>
              <a:rPr lang="zh-CN" altLang="zh-CN" sz="2400" dirty="0"/>
              <a:t>的运用</a:t>
            </a:r>
            <a:r>
              <a:rPr lang="zh-CN" altLang="zh-CN" sz="2400" dirty="0" smtClean="0"/>
              <a:t>场合</a:t>
            </a:r>
            <a:r>
              <a:rPr lang="zh-CN" altLang="en-US" sz="2400" dirty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另一方面，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将</a:t>
            </a:r>
            <a:r>
              <a:rPr lang="zh-CN" altLang="zh-CN" sz="2400" dirty="0" smtClean="0"/>
              <a:t>数据集缓存在内存中加快</a:t>
            </a:r>
            <a:r>
              <a:rPr lang="zh-CN" altLang="en-US" sz="2400" dirty="0" smtClean="0"/>
              <a:t>访问</a:t>
            </a:r>
            <a:r>
              <a:rPr lang="zh-CN" altLang="zh-CN" sz="2400" dirty="0" smtClean="0"/>
              <a:t>速度的核心思路</a:t>
            </a:r>
            <a:r>
              <a:rPr lang="zh-CN" altLang="en-US" sz="2400" dirty="0" smtClean="0"/>
              <a:t>，更是直接提升了性能。</a:t>
            </a:r>
            <a:endParaRPr lang="en-US" altLang="zh-CN" sz="2400" dirty="0" smtClean="0"/>
          </a:p>
          <a:p>
            <a:r>
              <a:rPr lang="en-US" altLang="zh-CN" sz="2400" dirty="0" smtClean="0"/>
              <a:t>     ↓</a:t>
            </a: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基于内存的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MapReduce</a:t>
            </a:r>
            <a:r>
              <a:rPr lang="zh-CN" altLang="en-US" sz="2400" dirty="0" smtClean="0">
                <a:solidFill>
                  <a:srgbClr val="3366FF"/>
                </a:solidFill>
              </a:rPr>
              <a:t>计算任务可以比</a:t>
            </a:r>
            <a:r>
              <a:rPr lang="en-US" altLang="zh-CN" sz="2400" dirty="0" smtClean="0">
                <a:solidFill>
                  <a:srgbClr val="3366FF"/>
                </a:solidFill>
              </a:rPr>
              <a:t>Hadoop</a:t>
            </a:r>
            <a:r>
              <a:rPr lang="zh-CN" altLang="en-US" sz="2400" dirty="0" smtClean="0">
                <a:solidFill>
                  <a:srgbClr val="3366FF"/>
                </a:solidFill>
              </a:rPr>
              <a:t>快</a:t>
            </a:r>
            <a:r>
              <a:rPr lang="en-US" altLang="zh-CN" sz="2400" dirty="0" smtClean="0">
                <a:solidFill>
                  <a:srgbClr val="3366FF"/>
                </a:solidFill>
              </a:rPr>
              <a:t>100</a:t>
            </a:r>
            <a:r>
              <a:rPr lang="zh-CN" altLang="en-US" sz="2400" dirty="0" smtClean="0">
                <a:solidFill>
                  <a:srgbClr val="3366FF"/>
                </a:solidFill>
              </a:rPr>
              <a:t>倍以上，基于磁盘的则可以快</a:t>
            </a:r>
            <a:r>
              <a:rPr lang="en-US" altLang="zh-CN" sz="2400" dirty="0" smtClean="0">
                <a:solidFill>
                  <a:srgbClr val="3366FF"/>
                </a:solidFill>
              </a:rPr>
              <a:t>10</a:t>
            </a:r>
            <a:r>
              <a:rPr lang="zh-CN" altLang="en-US" sz="2400" dirty="0" smtClean="0">
                <a:solidFill>
                  <a:srgbClr val="3366FF"/>
                </a:solidFill>
              </a:rPr>
              <a:t>倍以上。</a:t>
            </a:r>
            <a:endParaRPr lang="en-US" altLang="zh-CN" sz="2400" dirty="0" smtClean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2015677"/>
          </a:xfrm>
        </p:spPr>
        <p:txBody>
          <a:bodyPr/>
          <a:lstStyle/>
          <a:p>
            <a:r>
              <a:rPr lang="zh-CN" altLang="en-US" sz="2400" dirty="0" smtClean="0"/>
              <a:t>输出</a:t>
            </a:r>
            <a:r>
              <a:rPr lang="en-US" altLang="zh-CN" sz="2400" dirty="0" smtClean="0"/>
              <a:t>(B,(</a:t>
            </a:r>
            <a:r>
              <a:rPr lang="en-US" altLang="zh-CN" sz="2400" dirty="0" err="1" smtClean="0"/>
              <a:t>CompactBuffer</a:t>
            </a:r>
            <a:r>
              <a:rPr lang="en-US" altLang="zh-CN" sz="2400" dirty="0" smtClean="0"/>
              <a:t>(2, 3),</a:t>
            </a:r>
            <a:r>
              <a:rPr lang="en-US" altLang="zh-CN" sz="2400" dirty="0" err="1" smtClean="0"/>
              <a:t>CompactBuffer</a:t>
            </a:r>
            <a:r>
              <a:rPr lang="en-US" altLang="zh-CN" sz="2400" dirty="0" smtClean="0"/>
              <a:t>(B1, B2)))</a:t>
            </a:r>
          </a:p>
          <a:p>
            <a:r>
              <a:rPr lang="en-US" altLang="zh-CN" sz="2400" dirty="0" smtClean="0"/>
              <a:t>     (A,(</a:t>
            </a:r>
            <a:r>
              <a:rPr lang="en-US" altLang="zh-CN" sz="2400" dirty="0" err="1" smtClean="0"/>
              <a:t>CompactBuffer</a:t>
            </a:r>
            <a:r>
              <a:rPr lang="en-US" altLang="zh-CN" sz="2400" dirty="0" smtClean="0"/>
              <a:t>(1, 2),</a:t>
            </a:r>
            <a:r>
              <a:rPr lang="en-US" altLang="zh-CN" sz="2400" dirty="0" err="1" smtClean="0"/>
              <a:t>CompactBuffer</a:t>
            </a:r>
            <a:r>
              <a:rPr lang="en-US" altLang="zh-CN" sz="2400" dirty="0" smtClean="0"/>
              <a:t>(A1, A2)))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120</a:t>
            </a:fld>
            <a:endParaRPr lang="zh-CN" altLang="en-US"/>
          </a:p>
        </p:txBody>
      </p:sp>
      <p:pic>
        <p:nvPicPr>
          <p:cNvPr id="175106" name="Picture 2" descr="http://images2015.cnblogs.com/blog/776259/201604/776259-20160412212738098-208418526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3501008"/>
            <a:ext cx="8352928" cy="266429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12022"/>
          </a:xfrm>
        </p:spPr>
        <p:txBody>
          <a:bodyPr/>
          <a:lstStyle/>
          <a:p>
            <a:r>
              <a:rPr lang="en-US" altLang="zh-CN" sz="2400" b="1" dirty="0" smtClean="0"/>
              <a:t>join(</a:t>
            </a:r>
            <a:r>
              <a:rPr lang="en-US" altLang="zh-CN" sz="2400" b="1" dirty="0" err="1" smtClean="0"/>
              <a:t>otherDataSet,numPartitions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对两个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先进行</a:t>
            </a:r>
            <a:r>
              <a:rPr lang="en-US" altLang="zh-CN" sz="2400" dirty="0" err="1" smtClean="0"/>
              <a:t>cogroup</a:t>
            </a:r>
            <a:r>
              <a:rPr lang="zh-CN" altLang="en-US" sz="2400" dirty="0" smtClean="0"/>
              <a:t>操作形成新的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，再对每个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下的元素进行笛卡尔积。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 1), ("B", 2), ("A", 2), ("B", 3))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arr1 = List(("A", "A1"), ("B", "B1"), ("A", "A2"), ("B", "B2"))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rdd1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(arr1,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groupByKeyRDD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rdd.join</a:t>
            </a:r>
            <a:r>
              <a:rPr lang="en-US" altLang="zh-CN" sz="2400" dirty="0" smtClean="0">
                <a:solidFill>
                  <a:srgbClr val="FF0000"/>
                </a:solidFill>
              </a:rPr>
              <a:t>(rdd1)</a:t>
            </a:r>
          </a:p>
          <a:p>
            <a:r>
              <a:rPr lang="en-US" altLang="zh-CN" sz="2400" dirty="0" err="1" smtClean="0"/>
              <a:t>groupByKeyRDD.foreach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121</a:t>
            </a:fld>
            <a:endParaRPr lang="zh-CN" altLang="en-US"/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412777"/>
            <a:ext cx="8183562" cy="1512168"/>
          </a:xfrm>
        </p:spPr>
        <p:txBody>
          <a:bodyPr/>
          <a:lstStyle/>
          <a:p>
            <a:r>
              <a:rPr lang="zh-CN" altLang="en-US" sz="2400" dirty="0" smtClean="0"/>
              <a:t>输出：</a:t>
            </a:r>
            <a:endParaRPr lang="en-US" altLang="zh-CN" sz="2400" dirty="0" smtClean="0"/>
          </a:p>
          <a:p>
            <a:r>
              <a:rPr lang="pt-BR" altLang="zh-CN" sz="2400" dirty="0" smtClean="0"/>
              <a:t>(B,(2,B1)) (B,(2,B2)) (B,(3,B1)) (B,(3,B2)) (A,(1,A1)) (A,(1,A2)) (A,(2,A1)) (A,(2,A2)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122</a:t>
            </a:fld>
            <a:endParaRPr lang="zh-CN" altLang="en-US"/>
          </a:p>
        </p:txBody>
      </p:sp>
      <p:pic>
        <p:nvPicPr>
          <p:cNvPr id="178178" name="Picture 2" descr="http://images2015.cnblogs.com/blog/776259/201604/776259-20160412212829723-40060910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2924944"/>
            <a:ext cx="8482335" cy="32403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268760"/>
            <a:ext cx="8363272" cy="5184576"/>
          </a:xfrm>
        </p:spPr>
        <p:txBody>
          <a:bodyPr/>
          <a:lstStyle/>
          <a:p>
            <a:r>
              <a:rPr lang="en-US" altLang="zh-CN" sz="2400" b="1" dirty="0" err="1" smtClean="0"/>
              <a:t>LeftOutJoin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otherDataSet</a:t>
            </a:r>
            <a:r>
              <a:rPr lang="zh-CN" altLang="en-US" sz="2400" b="1" dirty="0" smtClean="0"/>
              <a:t>，</a:t>
            </a:r>
            <a:r>
              <a:rPr lang="en-US" altLang="zh-CN" sz="2400" b="1" dirty="0" err="1" smtClean="0"/>
              <a:t>numPartitions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左外连接，包含左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的所有数据，如果右边没有与之匹配的用</a:t>
            </a:r>
            <a:r>
              <a:rPr lang="en-US" altLang="zh-CN" sz="2400" dirty="0" smtClean="0"/>
              <a:t>None</a:t>
            </a:r>
            <a:r>
              <a:rPr lang="zh-CN" altLang="en-US" sz="2400" dirty="0" smtClean="0"/>
              <a:t>表示。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设置分区数提高作业并行度。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 = List(("A", 1), ("B", 2), ("A", 2), ("B", 3),("C",1))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arr1 = List(("A", "A1"), ("B", "B1"), ("A", "A2"), ("B", "B2"))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arr</a:t>
            </a:r>
            <a:r>
              <a:rPr lang="en-US" altLang="zh-CN" sz="2400" dirty="0" smtClean="0"/>
              <a:t>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rdd1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(arr1, 3)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leftOutJoinRDD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rdd.leftOuterJoin</a:t>
            </a:r>
            <a:r>
              <a:rPr lang="en-US" altLang="zh-CN" sz="2400" dirty="0" smtClean="0">
                <a:solidFill>
                  <a:srgbClr val="FF0000"/>
                </a:solidFill>
              </a:rPr>
              <a:t>(rdd1)</a:t>
            </a:r>
          </a:p>
          <a:p>
            <a:r>
              <a:rPr lang="en-US" altLang="zh-CN" sz="2400" dirty="0" err="1" smtClean="0"/>
              <a:t>leftOutJoinRDD</a:t>
            </a:r>
            <a:r>
              <a:rPr lang="en-US" altLang="zh-CN" sz="2400" dirty="0" smtClean="0"/>
              <a:t> .</a:t>
            </a:r>
            <a:r>
              <a:rPr lang="en-US" altLang="zh-CN" sz="2400" dirty="0" err="1" smtClean="0"/>
              <a:t>foreach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123</a:t>
            </a:fld>
            <a:endParaRPr lang="zh-CN" altLang="en-US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键</a:t>
            </a:r>
            <a:r>
              <a:rPr lang="en-US" altLang="zh-CN" dirty="0" smtClean="0"/>
              <a:t>-</a:t>
            </a:r>
            <a:r>
              <a:rPr lang="zh-CN" altLang="en-US" dirty="0" smtClean="0"/>
              <a:t>值</a:t>
            </a:r>
            <a:r>
              <a:rPr lang="en-US" altLang="zh-CN" dirty="0" smtClean="0"/>
              <a:t>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968006"/>
          </a:xfrm>
        </p:spPr>
        <p:txBody>
          <a:bodyPr/>
          <a:lstStyle/>
          <a:p>
            <a:r>
              <a:rPr lang="zh-CN" altLang="en-US" sz="2400" dirty="0" smtClean="0"/>
              <a:t>输出：</a:t>
            </a:r>
            <a:endParaRPr lang="en-US" altLang="zh-CN" sz="2400" dirty="0" smtClean="0"/>
          </a:p>
          <a:p>
            <a:r>
              <a:rPr lang="en-US" altLang="zh-CN" sz="2400" dirty="0" smtClean="0"/>
              <a:t>(B,(2,</a:t>
            </a:r>
            <a:r>
              <a:rPr lang="en-US" altLang="zh-CN" sz="2400" dirty="0" smtClean="0">
                <a:solidFill>
                  <a:srgbClr val="FF0000"/>
                </a:solidFill>
              </a:rPr>
              <a:t>Some(B1)</a:t>
            </a:r>
            <a:r>
              <a:rPr lang="en-US" altLang="zh-CN" sz="2400" dirty="0" smtClean="0"/>
              <a:t>)) (B,(2,Some(B2))) (B,(3,Some(B1))) (B,(3,Some(B2)))</a:t>
            </a:r>
          </a:p>
          <a:p>
            <a:r>
              <a:rPr lang="en-US" altLang="zh-CN" sz="2400" dirty="0" smtClean="0"/>
              <a:t> (C,(1,</a:t>
            </a:r>
            <a:r>
              <a:rPr lang="en-US" altLang="zh-CN" sz="2400" dirty="0" smtClean="0">
                <a:solidFill>
                  <a:srgbClr val="FF0000"/>
                </a:solidFill>
              </a:rPr>
              <a:t>None</a:t>
            </a:r>
            <a:r>
              <a:rPr lang="en-US" altLang="zh-CN" sz="2400" dirty="0" smtClean="0"/>
              <a:t>))</a:t>
            </a:r>
          </a:p>
          <a:p>
            <a:r>
              <a:rPr lang="en-US" altLang="zh-CN" sz="2400" dirty="0" smtClean="0"/>
              <a:t>(A,(1,Some(A1))) (A,(1,Some(A2))) (A,(2,Some(A1))) (A,(2,Some(A2)))</a:t>
            </a:r>
          </a:p>
          <a:p>
            <a:r>
              <a:rPr lang="en-US" altLang="zh-CN" sz="2400" b="1" dirty="0" err="1" smtClean="0"/>
              <a:t>RightOutJoin</a:t>
            </a:r>
            <a:r>
              <a:rPr lang="en-US" altLang="zh-CN" sz="2400" b="1" dirty="0" smtClean="0"/>
              <a:t>(</a:t>
            </a:r>
            <a:r>
              <a:rPr lang="en-US" altLang="zh-CN" sz="2400" b="1" dirty="0" err="1" smtClean="0"/>
              <a:t>otherDataSet</a:t>
            </a:r>
            <a:r>
              <a:rPr lang="en-US" altLang="zh-CN" sz="2400" b="1" dirty="0" smtClean="0"/>
              <a:t>, </a:t>
            </a:r>
            <a:r>
              <a:rPr lang="en-US" altLang="zh-CN" sz="2400" b="1" dirty="0" err="1" smtClean="0"/>
              <a:t>numPartitions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右外连接，包含右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的所有数据，如果左边没有与之匹配的用</a:t>
            </a:r>
            <a:r>
              <a:rPr lang="en-US" altLang="zh-CN" sz="2400" dirty="0" smtClean="0"/>
              <a:t>None</a:t>
            </a:r>
            <a:r>
              <a:rPr lang="zh-CN" altLang="en-US" sz="2400" dirty="0" smtClean="0"/>
              <a:t>表示。</a:t>
            </a:r>
            <a:r>
              <a:rPr lang="en-US" altLang="zh-CN" sz="2400" dirty="0" err="1" smtClean="0"/>
              <a:t>numPartitions</a:t>
            </a:r>
            <a:r>
              <a:rPr lang="zh-CN" altLang="en-US" sz="2400" dirty="0" smtClean="0"/>
              <a:t>设置分区数，提高作业并行度。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124</a:t>
            </a:fld>
            <a:endParaRPr lang="zh-CN" altLang="en-US"/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12022"/>
          </a:xfrm>
        </p:spPr>
        <p:txBody>
          <a:bodyPr/>
          <a:lstStyle/>
          <a:p>
            <a:r>
              <a:rPr lang="en-US" altLang="zh-CN" sz="2400" dirty="0" smtClean="0"/>
              <a:t>1.reduce(</a:t>
            </a:r>
            <a:r>
              <a:rPr lang="en-US" altLang="zh-CN" sz="2400" dirty="0" err="1" smtClean="0"/>
              <a:t>func</a:t>
            </a:r>
            <a:r>
              <a:rPr lang="en-US" altLang="zh-CN" sz="2400" dirty="0" smtClean="0"/>
              <a:t>):</a:t>
            </a:r>
            <a:r>
              <a:rPr lang="zh-CN" altLang="en-US" sz="2400" dirty="0" smtClean="0"/>
              <a:t>通过函数</a:t>
            </a:r>
            <a:r>
              <a:rPr lang="en-US" altLang="zh-CN" sz="2400" dirty="0" err="1" smtClean="0"/>
              <a:t>func</a:t>
            </a:r>
            <a:r>
              <a:rPr lang="zh-CN" altLang="en-US" sz="2400" dirty="0" smtClean="0"/>
              <a:t>先聚集各分区的数据集，再聚集分区之间的数据，</a:t>
            </a:r>
            <a:r>
              <a:rPr lang="en-US" altLang="zh-CN" sz="2400" dirty="0" err="1" smtClean="0"/>
              <a:t>func</a:t>
            </a:r>
            <a:r>
              <a:rPr lang="zh-CN" altLang="en-US" sz="2400" dirty="0" smtClean="0"/>
              <a:t>接收两个参数，返回一个新值，新值再做为参数继续传递给函数</a:t>
            </a:r>
            <a:r>
              <a:rPr lang="en-US" altLang="zh-CN" sz="2400" dirty="0" err="1" smtClean="0"/>
              <a:t>func</a:t>
            </a:r>
            <a:r>
              <a:rPr lang="zh-CN" altLang="en-US" sz="2400" dirty="0" smtClean="0"/>
              <a:t>，直到最后一个元素。 </a:t>
            </a:r>
          </a:p>
          <a:p>
            <a:r>
              <a:rPr lang="en-US" altLang="zh-CN" sz="2400" dirty="0" smtClean="0"/>
              <a:t>2.collect():</a:t>
            </a:r>
            <a:r>
              <a:rPr lang="zh-CN" altLang="en-US" sz="2400" dirty="0" smtClean="0"/>
              <a:t>以数据的形式返回数据集中的所有元素给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程序。 </a:t>
            </a:r>
          </a:p>
          <a:p>
            <a:r>
              <a:rPr lang="en-US" altLang="zh-CN" sz="2400" dirty="0" smtClean="0"/>
              <a:t>3.count()</a:t>
            </a:r>
            <a:r>
              <a:rPr lang="zh-CN" altLang="en-US" sz="2400" dirty="0" smtClean="0"/>
              <a:t>：返回数据集元素个数。 </a:t>
            </a:r>
          </a:p>
          <a:p>
            <a:r>
              <a:rPr lang="en-US" altLang="zh-CN" sz="2400" dirty="0" smtClean="0"/>
              <a:t>4.first():</a:t>
            </a:r>
            <a:r>
              <a:rPr lang="zh-CN" altLang="en-US" sz="2400" dirty="0" smtClean="0"/>
              <a:t>返回数据集的第一个元素。 </a:t>
            </a:r>
          </a:p>
          <a:p>
            <a:r>
              <a:rPr lang="en-US" altLang="zh-CN" sz="2400" dirty="0" smtClean="0"/>
              <a:t>5.take(n):</a:t>
            </a:r>
            <a:r>
              <a:rPr lang="zh-CN" altLang="en-US" sz="2400" dirty="0" smtClean="0"/>
              <a:t>以数组的形式返回数据集上的前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个元素。 </a:t>
            </a:r>
          </a:p>
          <a:p>
            <a:r>
              <a:rPr lang="en-US" altLang="zh-CN" sz="2400" dirty="0" smtClean="0"/>
              <a:t>6.top(n):</a:t>
            </a:r>
            <a:r>
              <a:rPr lang="zh-CN" altLang="en-US" sz="2400" dirty="0" smtClean="0"/>
              <a:t>按默认或者指定的排序规则返回前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个元素，默认按降序输出。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125</a:t>
            </a:fld>
            <a:endParaRPr lang="zh-CN" altLang="en-US"/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5112022"/>
          </a:xfrm>
        </p:spPr>
        <p:txBody>
          <a:bodyPr/>
          <a:lstStyle/>
          <a:p>
            <a:r>
              <a:rPr lang="en-US" altLang="zh-CN" sz="2400" dirty="0" smtClean="0"/>
              <a:t>7.takeOrdered(n,[ordering]): </a:t>
            </a:r>
            <a:r>
              <a:rPr lang="zh-CN" altLang="en-US" sz="2400" dirty="0" smtClean="0"/>
              <a:t>按自然顺序或者指定的排序规则返回前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个元素。</a:t>
            </a:r>
            <a:endParaRPr lang="en-US" altLang="zh-CN" sz="2400" dirty="0" smtClean="0"/>
          </a:p>
          <a:p>
            <a:r>
              <a:rPr lang="en-US" altLang="zh-CN" sz="2400" dirty="0" smtClean="0"/>
              <a:t>8.countByKey():</a:t>
            </a:r>
            <a:r>
              <a:rPr lang="zh-CN" altLang="en-US" sz="2400" dirty="0" smtClean="0"/>
              <a:t>作用于</a:t>
            </a:r>
            <a:r>
              <a:rPr lang="en-US" altLang="zh-CN" sz="2400" dirty="0" smtClean="0"/>
              <a:t>K-V</a:t>
            </a:r>
            <a:r>
              <a:rPr lang="zh-CN" altLang="en-US" sz="2400" dirty="0" smtClean="0"/>
              <a:t>类型的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上，统计每个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的个数，返回</a:t>
            </a:r>
            <a:r>
              <a:rPr lang="en-US" altLang="zh-CN" sz="2400" dirty="0" smtClean="0"/>
              <a:t>(K,K</a:t>
            </a:r>
            <a:r>
              <a:rPr lang="zh-CN" altLang="en-US" sz="2400" dirty="0" smtClean="0"/>
              <a:t>的个数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 </a:t>
            </a:r>
          </a:p>
          <a:p>
            <a:r>
              <a:rPr lang="en-US" altLang="zh-CN" sz="2400" dirty="0" smtClean="0"/>
              <a:t>9.collectAsMap():</a:t>
            </a:r>
            <a:r>
              <a:rPr lang="zh-CN" altLang="en-US" sz="2400" dirty="0" smtClean="0"/>
              <a:t>作用于</a:t>
            </a:r>
            <a:r>
              <a:rPr lang="en-US" altLang="zh-CN" sz="2400" dirty="0" smtClean="0"/>
              <a:t>K-V</a:t>
            </a:r>
            <a:r>
              <a:rPr lang="zh-CN" altLang="en-US" sz="2400" dirty="0" smtClean="0"/>
              <a:t>类型的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上，与</a:t>
            </a:r>
            <a:r>
              <a:rPr lang="en-US" altLang="zh-CN" sz="2400" dirty="0" smtClean="0"/>
              <a:t>collect</a:t>
            </a:r>
            <a:r>
              <a:rPr lang="zh-CN" altLang="en-US" sz="2400" dirty="0" smtClean="0"/>
              <a:t>的区别是不包含重复的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，对于重复的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，后面的元素覆盖前面的元素。 </a:t>
            </a:r>
          </a:p>
          <a:p>
            <a:r>
              <a:rPr lang="en-US" altLang="zh-CN" sz="2400" dirty="0" smtClean="0"/>
              <a:t>10.lookup(k)</a:t>
            </a:r>
            <a:r>
              <a:rPr lang="zh-CN" altLang="en-US" sz="2400" dirty="0" smtClean="0"/>
              <a:t>：作用于</a:t>
            </a:r>
            <a:r>
              <a:rPr lang="en-US" altLang="zh-CN" sz="2400" dirty="0" smtClean="0"/>
              <a:t>K-V</a:t>
            </a:r>
            <a:r>
              <a:rPr lang="zh-CN" altLang="en-US" sz="2400" dirty="0" smtClean="0"/>
              <a:t>类型的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上，返回指定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的所有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值。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126</a:t>
            </a:fld>
            <a:endParaRPr lang="zh-CN" altLang="en-US"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2375718"/>
          </a:xfrm>
        </p:spPr>
        <p:txBody>
          <a:bodyPr/>
          <a:lstStyle/>
          <a:p>
            <a:r>
              <a:rPr lang="en-US" altLang="zh-CN" sz="2400" b="1" dirty="0" smtClean="0"/>
              <a:t>11.aggregate(</a:t>
            </a:r>
            <a:r>
              <a:rPr lang="en-US" altLang="zh-CN" sz="2400" b="1" dirty="0" err="1" smtClean="0"/>
              <a:t>zeroValue:U</a:t>
            </a:r>
            <a:r>
              <a:rPr lang="en-US" altLang="zh-CN" sz="2400" b="1" dirty="0" smtClean="0"/>
              <a:t>)(</a:t>
            </a:r>
            <a:r>
              <a:rPr lang="en-US" altLang="zh-CN" sz="2400" b="1" dirty="0" err="1" smtClean="0"/>
              <a:t>seqOp</a:t>
            </a:r>
            <a:r>
              <a:rPr lang="en-US" altLang="zh-CN" sz="2400" b="1" dirty="0" smtClean="0"/>
              <a:t>:(U,T) =&gt; </a:t>
            </a:r>
            <a:r>
              <a:rPr lang="en-US" altLang="zh-CN" sz="2400" b="1" dirty="0" err="1" smtClean="0"/>
              <a:t>U,comOp</a:t>
            </a:r>
            <a:r>
              <a:rPr lang="en-US" altLang="zh-CN" sz="2400" b="1" dirty="0" smtClean="0"/>
              <a:t>(U,U) =&gt; U):</a:t>
            </a:r>
            <a:endParaRPr lang="en-US" altLang="zh-CN" sz="2400" dirty="0" smtClean="0"/>
          </a:p>
          <a:p>
            <a:r>
              <a:rPr lang="en-US" altLang="zh-CN" sz="2400" dirty="0" err="1" smtClean="0"/>
              <a:t>seqOp</a:t>
            </a:r>
            <a:r>
              <a:rPr lang="zh-CN" altLang="en-US" sz="2400" dirty="0" smtClean="0"/>
              <a:t>函数将每个分区的数据聚合成类型为</a:t>
            </a:r>
            <a:r>
              <a:rPr lang="en-US" altLang="zh-CN" sz="2400" dirty="0" smtClean="0"/>
              <a:t>U</a:t>
            </a:r>
            <a:r>
              <a:rPr lang="zh-CN" altLang="en-US" sz="2400" dirty="0" smtClean="0"/>
              <a:t>的值，</a:t>
            </a:r>
            <a:r>
              <a:rPr lang="en-US" altLang="zh-CN" sz="2400" dirty="0" err="1" smtClean="0"/>
              <a:t>comOp</a:t>
            </a:r>
            <a:r>
              <a:rPr lang="zh-CN" altLang="en-US" sz="2400" dirty="0" smtClean="0"/>
              <a:t>函数将各分区的</a:t>
            </a:r>
            <a:r>
              <a:rPr lang="en-US" altLang="zh-CN" sz="2400" dirty="0" smtClean="0"/>
              <a:t>U</a:t>
            </a:r>
            <a:r>
              <a:rPr lang="zh-CN" altLang="en-US" sz="2400" dirty="0" smtClean="0"/>
              <a:t>类型数据聚合起来得到类型为</a:t>
            </a:r>
            <a:r>
              <a:rPr lang="en-US" altLang="zh-CN" sz="2400" dirty="0" smtClean="0"/>
              <a:t>U</a:t>
            </a:r>
            <a:r>
              <a:rPr lang="zh-CN" altLang="en-US" sz="2400" dirty="0" smtClean="0"/>
              <a:t>的值。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127</a:t>
            </a:fld>
            <a:endParaRPr lang="zh-CN" altLang="en-US"/>
          </a:p>
        </p:txBody>
      </p:sp>
      <p:pic>
        <p:nvPicPr>
          <p:cNvPr id="179202" name="Picture 2" descr="http://images2015.cnblogs.com/blog/776259/201604/776259-20160420211348273-8846361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3645024"/>
            <a:ext cx="3816424" cy="28137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269306"/>
            <a:ext cx="8183562" cy="5184030"/>
          </a:xfrm>
        </p:spPr>
        <p:txBody>
          <a:bodyPr/>
          <a:lstStyle/>
          <a:p>
            <a:r>
              <a:rPr lang="en-US" altLang="zh-CN" sz="2400" b="1" dirty="0" smtClean="0"/>
              <a:t>12.fold(</a:t>
            </a:r>
            <a:r>
              <a:rPr lang="en-US" altLang="zh-CN" sz="2400" b="1" dirty="0" err="1" smtClean="0"/>
              <a:t>zeroValue:T</a:t>
            </a:r>
            <a:r>
              <a:rPr lang="en-US" altLang="zh-CN" sz="2400" b="1" dirty="0" smtClean="0"/>
              <a:t>)(op:(T,T) =&gt; T):</a:t>
            </a:r>
            <a:r>
              <a:rPr lang="zh-CN" altLang="en-US" sz="2400" dirty="0" smtClean="0"/>
              <a:t>通过</a:t>
            </a:r>
            <a:r>
              <a:rPr lang="en-US" altLang="zh-CN" sz="2400" dirty="0" smtClean="0"/>
              <a:t>op</a:t>
            </a:r>
            <a:r>
              <a:rPr lang="zh-CN" altLang="en-US" sz="2400" dirty="0" smtClean="0"/>
              <a:t>函数聚合各分区中的元素后合并各分区的元素，</a:t>
            </a:r>
            <a:r>
              <a:rPr lang="en-US" altLang="zh-CN" sz="2400" dirty="0" smtClean="0"/>
              <a:t>T</a:t>
            </a:r>
            <a:r>
              <a:rPr lang="zh-CN" altLang="en-US" sz="2400" dirty="0" smtClean="0"/>
              <a:t>为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数据集的数据类型。其作用相当于</a:t>
            </a:r>
            <a:r>
              <a:rPr lang="en-US" altLang="zh-CN" sz="2400" dirty="0" err="1" smtClean="0"/>
              <a:t>SeqOp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comOp</a:t>
            </a:r>
            <a:r>
              <a:rPr lang="zh-CN" altLang="en-US" sz="2400" dirty="0" smtClean="0"/>
              <a:t>函数都相同的</a:t>
            </a:r>
            <a:r>
              <a:rPr lang="en-US" altLang="zh-CN" sz="2400" dirty="0" smtClean="0"/>
              <a:t>aggregate</a:t>
            </a:r>
            <a:r>
              <a:rPr lang="zh-CN" altLang="en-US" sz="2400" dirty="0" smtClean="0"/>
              <a:t>函数。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sc = new </a:t>
            </a:r>
            <a:r>
              <a:rPr lang="en-US" altLang="zh-CN" sz="2400" dirty="0" err="1" smtClean="0"/>
              <a:t>SparkContext</a:t>
            </a:r>
            <a:r>
              <a:rPr lang="en-US" altLang="zh-CN" sz="2400" dirty="0" smtClean="0"/>
              <a:t>(conf)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(Array(("a", 1), ("b", 2), ("a", 2), ("c", 5), ("a", 3)), 2)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foldRDD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rdd.fold</a:t>
            </a:r>
            <a:r>
              <a:rPr lang="en-US" altLang="zh-CN" sz="2400" dirty="0" smtClean="0">
                <a:solidFill>
                  <a:srgbClr val="FF0000"/>
                </a:solidFill>
              </a:rPr>
              <a:t>(("d", 0))((val1, val2) =&gt; { if (val1._2 &gt;= val2._2) val1 else val2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    })</a:t>
            </a:r>
          </a:p>
          <a:p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foldRDD</a:t>
            </a:r>
            <a:r>
              <a:rPr lang="en-US" altLang="zh-CN" sz="2400" dirty="0" smtClean="0"/>
              <a:t>)    </a:t>
            </a:r>
            <a:r>
              <a:rPr lang="en-US" altLang="zh-CN" sz="2400" dirty="0" smtClean="0">
                <a:solidFill>
                  <a:srgbClr val="002060"/>
                </a:solidFill>
              </a:rPr>
              <a:t>//</a:t>
            </a:r>
            <a:r>
              <a:rPr lang="zh-CN" altLang="en-US" sz="2400" dirty="0" smtClean="0">
                <a:solidFill>
                  <a:srgbClr val="002060"/>
                </a:solidFill>
              </a:rPr>
              <a:t>输出</a:t>
            </a:r>
            <a:r>
              <a:rPr lang="en-US" altLang="zh-CN" sz="2400" dirty="0" smtClean="0">
                <a:solidFill>
                  <a:srgbClr val="002060"/>
                </a:solidFill>
              </a:rPr>
              <a:t> (“c”, 5)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128</a:t>
            </a:fld>
            <a:endParaRPr lang="zh-CN" altLang="en-US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129</a:t>
            </a:fld>
            <a:endParaRPr lang="zh-CN" altLang="en-US"/>
          </a:p>
        </p:txBody>
      </p:sp>
      <p:pic>
        <p:nvPicPr>
          <p:cNvPr id="184322" name="Picture 2" descr="http://images2015.cnblogs.com/blog/776259/201604/776259-20160420211420335-138498686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628800"/>
            <a:ext cx="5616624" cy="38181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相关子系统（生态圈）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9306"/>
            <a:ext cx="8183562" cy="5184030"/>
          </a:xfrm>
        </p:spPr>
        <p:txBody>
          <a:bodyPr/>
          <a:lstStyle/>
          <a:p>
            <a:r>
              <a:rPr lang="zh-CN" altLang="en-US" sz="2400" dirty="0"/>
              <a:t>大数据中的三大关键问题：  </a:t>
            </a:r>
            <a:endParaRPr lang="en-US" altLang="zh-CN" sz="2400" dirty="0"/>
          </a:p>
          <a:p>
            <a:r>
              <a:rPr lang="zh-CN" altLang="en-US" sz="2400" dirty="0" smtClean="0"/>
              <a:t>  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批处理</a:t>
            </a:r>
            <a:r>
              <a:rPr lang="en-US" altLang="zh-CN" sz="2400" dirty="0"/>
              <a:t>——Batch Processing</a:t>
            </a:r>
            <a:r>
              <a:rPr lang="zh-CN" altLang="en-US" sz="2400" dirty="0" smtClean="0"/>
              <a:t>、</a:t>
            </a:r>
            <a:endParaRPr lang="en-US" altLang="zh-CN" sz="2400" dirty="0"/>
          </a:p>
          <a:p>
            <a:r>
              <a:rPr lang="zh-CN" altLang="en-US" sz="2400" dirty="0" smtClean="0"/>
              <a:t>    流处理</a:t>
            </a:r>
            <a:r>
              <a:rPr lang="en-US" altLang="zh-CN" sz="2400" dirty="0"/>
              <a:t>——Streaming Processing</a:t>
            </a:r>
            <a:r>
              <a:rPr lang="zh-CN" altLang="en-US" sz="2400" dirty="0" smtClean="0"/>
              <a:t>、</a:t>
            </a:r>
            <a:endParaRPr lang="en-US" altLang="zh-CN" sz="2400" dirty="0"/>
          </a:p>
          <a:p>
            <a:r>
              <a:rPr lang="zh-CN" altLang="en-US" sz="2400" dirty="0" smtClean="0"/>
              <a:t>    即席查询</a:t>
            </a:r>
            <a:r>
              <a:rPr lang="en-US" altLang="zh-CN" sz="2400" dirty="0"/>
              <a:t>——Ad-hoc Query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>
                <a:latin typeface="Century Gothic" panose="020B0502020202020204" pitchFamily="34" charset="0"/>
              </a:rPr>
              <a:t>         </a:t>
            </a:r>
            <a:endParaRPr lang="en-US" altLang="zh-CN" sz="2400" dirty="0" smtClean="0"/>
          </a:p>
          <a:p>
            <a:r>
              <a:rPr lang="en-US" altLang="zh-CN" sz="2400" dirty="0" smtClean="0"/>
              <a:t>       </a:t>
            </a:r>
          </a:p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基于其核心数据概念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以及特殊的设计理念</a:t>
            </a:r>
            <a:r>
              <a:rPr lang="zh-CN" altLang="en-US" sz="2400" dirty="0" smtClean="0">
                <a:solidFill>
                  <a:srgbClr val="FF0000"/>
                </a:solidFill>
              </a:rPr>
              <a:t>“在一套软件栈内完成多种大数据分析任务”</a:t>
            </a:r>
            <a:r>
              <a:rPr lang="zh-CN" altLang="en-US" sz="2400" dirty="0" smtClean="0"/>
              <a:t>，构建起一体化、多元化的大数据处理体系，包括</a:t>
            </a:r>
            <a:r>
              <a:rPr lang="zh-CN" altLang="en-US" sz="2400" b="1" dirty="0" smtClean="0"/>
              <a:t>四大框架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Spark SQL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Shark</a:t>
            </a:r>
            <a:r>
              <a:rPr lang="zh-CN" altLang="en-US" sz="2400" dirty="0" smtClean="0"/>
              <a:t>）、</a:t>
            </a:r>
            <a:r>
              <a:rPr lang="en-US" altLang="zh-CN" sz="2400" dirty="0" smtClean="0"/>
              <a:t>Spark Streaming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GraphX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MLLib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>
                <a:solidFill>
                  <a:srgbClr val="3366FF"/>
                </a:solidFill>
              </a:rPr>
              <a:t>四大自框架之间可以无缝的共享数据和操作。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2051720" y="3573016"/>
            <a:ext cx="6120680" cy="432048"/>
          </a:xfrm>
          <a:prstGeom prst="wedgeRoundRectCallout">
            <a:avLst>
              <a:gd name="adj1" fmla="val -53978"/>
              <a:gd name="adj2" fmla="val -295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/>
              <a:t>较好的解决了大数据中的上述三大关键问题</a:t>
            </a:r>
          </a:p>
        </p:txBody>
      </p:sp>
      <p:sp>
        <p:nvSpPr>
          <p:cNvPr id="6" name="上箭头 5"/>
          <p:cNvSpPr/>
          <p:nvPr/>
        </p:nvSpPr>
        <p:spPr>
          <a:xfrm>
            <a:off x="1547664" y="3212976"/>
            <a:ext cx="288032" cy="9784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操作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smtClean="0"/>
              <a:t>13.saveAsFile(</a:t>
            </a:r>
            <a:r>
              <a:rPr lang="en-US" altLang="zh-CN" sz="2400" b="1" dirty="0" err="1" smtClean="0"/>
              <a:t>path:String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将最终的结果数据保存到指定的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目录中。</a:t>
            </a:r>
          </a:p>
          <a:p>
            <a:r>
              <a:rPr lang="zh-CN" altLang="en-US" sz="2400" dirty="0" smtClean="0"/>
              <a:t> </a:t>
            </a:r>
          </a:p>
          <a:p>
            <a:r>
              <a:rPr lang="en-US" altLang="zh-CN" sz="2400" b="1" dirty="0" smtClean="0"/>
              <a:t>14.saveAsSequenceFile(</a:t>
            </a:r>
            <a:r>
              <a:rPr lang="en-US" altLang="zh-CN" sz="2400" b="1" dirty="0" err="1" smtClean="0"/>
              <a:t>path:String</a:t>
            </a:r>
            <a:r>
              <a:rPr lang="en-US" altLang="zh-CN" sz="2400" b="1" dirty="0" smtClean="0"/>
              <a:t>):</a:t>
            </a:r>
            <a:r>
              <a:rPr lang="zh-CN" altLang="en-US" sz="2400" dirty="0" smtClean="0"/>
              <a:t>将最终的结果数据以</a:t>
            </a:r>
            <a:r>
              <a:rPr lang="en-US" altLang="zh-CN" sz="2400" dirty="0" smtClean="0"/>
              <a:t>sequence</a:t>
            </a:r>
            <a:r>
              <a:rPr lang="zh-CN" altLang="en-US" sz="2400" dirty="0" smtClean="0"/>
              <a:t>的格式保存到指定的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目录中。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130</a:t>
            </a:fld>
            <a:endParaRPr lang="zh-CN" altLang="en-US"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smtClean="0"/>
              <a:t>     RDD</a:t>
            </a:r>
            <a:r>
              <a:rPr lang="zh-CN" altLang="en-US" sz="2400" dirty="0" smtClean="0"/>
              <a:t>分区是为了更好的利用集群中的众多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，提高并行度。</a:t>
            </a:r>
          </a:p>
          <a:p>
            <a:r>
              <a:rPr lang="en-US" altLang="zh-CN" sz="2400" dirty="0" smtClean="0"/>
              <a:t>     Spark</a:t>
            </a:r>
            <a:r>
              <a:rPr lang="zh-CN" altLang="en-US" sz="2400" dirty="0" smtClean="0"/>
              <a:t>会参考</a:t>
            </a:r>
            <a:r>
              <a:rPr lang="en-US" altLang="zh-CN" sz="2400" dirty="0" err="1" smtClean="0"/>
              <a:t>spark.default.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parallelism</a:t>
            </a:r>
            <a:r>
              <a:rPr lang="zh-CN" altLang="en-US" sz="2400" dirty="0" smtClean="0">
                <a:solidFill>
                  <a:srgbClr val="FF0000"/>
                </a:solidFill>
              </a:rPr>
              <a:t>参数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defaultMinPartitions</a:t>
            </a:r>
            <a:r>
              <a:rPr lang="zh-CN" altLang="en-US" sz="2400" dirty="0" smtClean="0"/>
              <a:t>成员自动根据集群情况设置分区的个数，也可以通过</a:t>
            </a:r>
            <a:r>
              <a:rPr lang="en-US" altLang="zh-CN" sz="2400" dirty="0" smtClean="0">
                <a:solidFill>
                  <a:srgbClr val="FF0000"/>
                </a:solidFill>
              </a:rPr>
              <a:t>parallelize</a:t>
            </a:r>
            <a:r>
              <a:rPr lang="zh-CN" altLang="en-US" sz="2400" dirty="0" smtClean="0">
                <a:solidFill>
                  <a:srgbClr val="FF0000"/>
                </a:solidFill>
              </a:rPr>
              <a:t>函数</a:t>
            </a:r>
            <a:r>
              <a:rPr lang="zh-CN" altLang="en-US" sz="2400" dirty="0" smtClean="0"/>
              <a:t>设置分区数目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例如</a:t>
            </a:r>
            <a:r>
              <a:rPr lang="en-US" altLang="zh-CN" sz="2400" dirty="0" err="1" smtClean="0"/>
              <a:t>sc.parallelize</a:t>
            </a:r>
            <a:r>
              <a:rPr lang="en-US" altLang="zh-CN" sz="2400" dirty="0" smtClean="0"/>
              <a:t>(data, 10))</a:t>
            </a:r>
            <a:r>
              <a:rPr lang="zh-CN" altLang="en-US" sz="2400" dirty="0" smtClean="0"/>
              <a:t>。</a:t>
            </a:r>
          </a:p>
          <a:p>
            <a:r>
              <a:rPr lang="zh-CN" altLang="en-US" sz="2400" dirty="0" smtClean="0"/>
              <a:t>     对于来自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的数据，默认一个</a:t>
            </a:r>
            <a:r>
              <a:rPr lang="zh-CN" altLang="en-US" sz="2400" dirty="0"/>
              <a:t>块</a:t>
            </a:r>
            <a:r>
              <a:rPr lang="zh-CN" altLang="en-US" sz="2400" dirty="0" smtClean="0"/>
              <a:t>（块默认大小</a:t>
            </a:r>
            <a:r>
              <a:rPr lang="en-US" altLang="zh-CN" sz="2400" dirty="0" smtClean="0"/>
              <a:t>64MB</a:t>
            </a:r>
            <a:r>
              <a:rPr lang="zh-CN" altLang="en-US" sz="2400" dirty="0" smtClean="0"/>
              <a:t>）</a:t>
            </a:r>
            <a:r>
              <a:rPr lang="zh-CN" altLang="en-US" sz="2400" dirty="0"/>
              <a:t>对应一个</a:t>
            </a:r>
            <a:r>
              <a:rPr lang="zh-CN" altLang="en-US" sz="2400" dirty="0" smtClean="0"/>
              <a:t>分区；也可以编程自己设置分区，但不能少于块数。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每个块大小有</a:t>
            </a:r>
            <a:r>
              <a:rPr lang="en-US" altLang="zh-CN" sz="2400" dirty="0" smtClean="0"/>
              <a:t>2GB</a:t>
            </a:r>
            <a:r>
              <a:rPr lang="zh-CN" altLang="en-US" sz="2400" dirty="0" smtClean="0"/>
              <a:t>的限制。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131</a:t>
            </a:fld>
            <a:endParaRPr lang="zh-CN" altLang="en-US"/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8734" y="1404425"/>
            <a:ext cx="8183562" cy="4919662"/>
          </a:xfrm>
        </p:spPr>
        <p:txBody>
          <a:bodyPr/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实际分区可考虑处理问题的类型</a:t>
            </a:r>
            <a:r>
              <a:rPr lang="zh-CN" altLang="en-US" sz="2400" dirty="0" smtClean="0"/>
              <a:t>，例如：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对于</a:t>
            </a:r>
            <a:r>
              <a:rPr lang="en-US" altLang="zh-CN" sz="2400" dirty="0" smtClean="0"/>
              <a:t>IO</a:t>
            </a:r>
            <a:r>
              <a:rPr lang="zh-CN" altLang="en-US" sz="2400" dirty="0" smtClean="0"/>
              <a:t>密集型，每个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可对应多个分区；</a:t>
            </a:r>
            <a:endParaRPr lang="en-US" altLang="zh-CN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/>
              <a:t>对于计算密集型，每个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处理的分区就不宜太多，以免造成排队等待，推荐的分区大小是一个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对应</a:t>
            </a:r>
            <a:r>
              <a:rPr lang="en-US" altLang="zh-CN" sz="2400" dirty="0" smtClean="0"/>
              <a:t>2-4</a:t>
            </a:r>
            <a:r>
              <a:rPr lang="zh-CN" altLang="en-US" sz="2400" dirty="0" smtClean="0"/>
              <a:t>个分区。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Spark</a:t>
            </a:r>
            <a:r>
              <a:rPr lang="zh-CN" altLang="en-US" sz="2400" dirty="0">
                <a:solidFill>
                  <a:srgbClr val="FF0000"/>
                </a:solidFill>
              </a:rPr>
              <a:t>内部提供</a:t>
            </a:r>
            <a:r>
              <a:rPr lang="en-US" altLang="zh-CN" sz="2400" dirty="0" err="1">
                <a:solidFill>
                  <a:srgbClr val="FF0000"/>
                </a:solidFill>
              </a:rPr>
              <a:t>HashPartitioner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RangePartitioner</a:t>
            </a:r>
            <a:r>
              <a:rPr lang="zh-CN" altLang="en-US" sz="2400" dirty="0">
                <a:solidFill>
                  <a:srgbClr val="FF0000"/>
                </a:solidFill>
              </a:rPr>
              <a:t>两种分区策略。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Spark</a:t>
            </a:r>
            <a:r>
              <a:rPr lang="zh-CN" altLang="en-US" sz="2400" dirty="0">
                <a:solidFill>
                  <a:srgbClr val="FF0000"/>
                </a:solidFill>
              </a:rPr>
              <a:t>也提供接口让用户自定义分区策略，</a:t>
            </a:r>
            <a:r>
              <a:rPr lang="zh-CN" altLang="en-US" sz="2400" dirty="0"/>
              <a:t>只需要扩展</a:t>
            </a:r>
            <a:r>
              <a:rPr lang="en-US" altLang="zh-CN" sz="2400" dirty="0" err="1"/>
              <a:t>Partitioner</a:t>
            </a:r>
            <a:r>
              <a:rPr lang="zh-CN" altLang="en-US" sz="2400" dirty="0"/>
              <a:t>抽象类，然后实现里面相关方法。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132</a:t>
            </a:fld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err="1" smtClean="0"/>
              <a:t>ShuffledRDD</a:t>
            </a:r>
            <a:r>
              <a:rPr lang="zh-CN" altLang="en-US" sz="2400" dirty="0"/>
              <a:t>默认情况下的</a:t>
            </a:r>
            <a:r>
              <a:rPr lang="zh-CN" altLang="en-US" sz="2400" dirty="0" smtClean="0"/>
              <a:t>分区：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）如果依赖的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中有的已经设置了</a:t>
            </a:r>
            <a:r>
              <a:rPr lang="en-US" altLang="zh-CN" sz="2400" dirty="0" err="1" smtClean="0"/>
              <a:t>RDD.partitioner</a:t>
            </a:r>
            <a:r>
              <a:rPr lang="zh-CN" altLang="en-US" sz="2400" dirty="0" smtClean="0"/>
              <a:t>，则从设置了分区的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中则挑选出</a:t>
            </a:r>
            <a:r>
              <a:rPr lang="zh-CN" altLang="en-US" sz="2400" dirty="0" smtClean="0">
                <a:solidFill>
                  <a:srgbClr val="FF0000"/>
                </a:solidFill>
              </a:rPr>
              <a:t>分区数最大的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RDD.partitioner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）如果依赖的所有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都没有设置</a:t>
            </a:r>
            <a:r>
              <a:rPr lang="en-US" altLang="zh-CN" sz="2400" dirty="0" err="1" smtClean="0"/>
              <a:t>RDD.partitioner</a:t>
            </a:r>
            <a:r>
              <a:rPr lang="zh-CN" altLang="en-US" sz="2400" dirty="0" smtClean="0"/>
              <a:t>，但是设置了</a:t>
            </a:r>
            <a:r>
              <a:rPr lang="en-US" altLang="zh-CN" sz="2400" dirty="0" smtClean="0">
                <a:solidFill>
                  <a:srgbClr val="FF0000"/>
                </a:solidFill>
              </a:rPr>
              <a:t>Spark.default.parallelism</a:t>
            </a:r>
            <a:r>
              <a:rPr lang="zh-CN" altLang="en-US" sz="2400" dirty="0" smtClean="0"/>
              <a:t>，则根据该参数</a:t>
            </a:r>
            <a:r>
              <a:rPr lang="zh-CN" altLang="en-US" sz="2400" dirty="0" smtClean="0">
                <a:solidFill>
                  <a:srgbClr val="FF0000"/>
                </a:solidFill>
              </a:rPr>
              <a:t>创建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HashPartitioner</a:t>
            </a:r>
            <a:r>
              <a:rPr lang="zh-CN" altLang="en-US" sz="2400" dirty="0" smtClean="0"/>
              <a:t>作为</a:t>
            </a:r>
            <a:r>
              <a:rPr lang="en-US" altLang="zh-CN" sz="2400" dirty="0" err="1" smtClean="0"/>
              <a:t>ShuffledRDD</a:t>
            </a:r>
            <a:r>
              <a:rPr lang="zh-CN" altLang="en-US" sz="2400" dirty="0" smtClean="0"/>
              <a:t>的分区依据；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）若以上</a:t>
            </a:r>
            <a:r>
              <a:rPr lang="en-US" altLang="zh-CN" sz="2400" dirty="0" smtClean="0"/>
              <a:t>2</a:t>
            </a:r>
            <a:r>
              <a:rPr lang="zh-CN" altLang="en-US" sz="2400" dirty="0"/>
              <a:t>条</a:t>
            </a:r>
            <a:r>
              <a:rPr lang="zh-CN" altLang="en-US" sz="2400" dirty="0" smtClean="0"/>
              <a:t>都不满足，则从依赖的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中，取出</a:t>
            </a:r>
            <a:r>
              <a:rPr lang="zh-CN" altLang="en-US" sz="2400" dirty="0" smtClean="0">
                <a:solidFill>
                  <a:srgbClr val="FF0000"/>
                </a:solidFill>
              </a:rPr>
              <a:t>分区数最大的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的分区个数，创建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HashPartitioner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zh-CN" altLang="en-US" sz="2400" dirty="0" smtClean="0"/>
              <a:t>作为</a:t>
            </a:r>
            <a:r>
              <a:rPr lang="en-US" altLang="zh-CN" sz="2400" dirty="0" err="1" smtClean="0"/>
              <a:t>ShuffledRDD</a:t>
            </a:r>
            <a:r>
              <a:rPr lang="zh-CN" altLang="en-US" sz="2400" dirty="0" smtClean="0"/>
              <a:t>的分区依据。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133</a:t>
            </a:fld>
            <a:endParaRPr lang="zh-CN" altLang="en-US"/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134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260648"/>
            <a:ext cx="8183562" cy="6336704"/>
          </a:xfrm>
        </p:spPr>
        <p:txBody>
          <a:bodyPr/>
          <a:lstStyle/>
          <a:p>
            <a:pPr>
              <a:buNone/>
            </a:pPr>
            <a:r>
              <a:rPr lang="en-US" altLang="zh-CN" sz="2400" dirty="0" smtClean="0">
                <a:solidFill>
                  <a:srgbClr val="FF0000"/>
                </a:solidFill>
              </a:rPr>
              <a:t>def 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defaultPartitioner</a:t>
            </a:r>
            <a:r>
              <a:rPr lang="en-US" altLang="zh-CN" sz="2400" dirty="0" smtClean="0">
                <a:solidFill>
                  <a:srgbClr val="FF0000"/>
                </a:solidFill>
              </a:rPr>
              <a:t>(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rdd</a:t>
            </a:r>
            <a:r>
              <a:rPr lang="en-US" altLang="zh-CN" sz="2400" dirty="0" smtClean="0">
                <a:solidFill>
                  <a:srgbClr val="FF0000"/>
                </a:solidFill>
              </a:rPr>
              <a:t>: RDD[_], others: RDD[_]*): 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Partitioner</a:t>
            </a:r>
            <a:r>
              <a:rPr lang="en-US" altLang="zh-CN" sz="2400" dirty="0" smtClean="0">
                <a:solidFill>
                  <a:srgbClr val="FF0000"/>
                </a:solidFill>
              </a:rPr>
              <a:t> = {</a:t>
            </a:r>
            <a:r>
              <a:rPr lang="en-US" altLang="zh-CN" sz="2400" dirty="0" smtClean="0"/>
              <a:t>  </a:t>
            </a:r>
          </a:p>
          <a:p>
            <a:pPr>
              <a:buNone/>
            </a:pPr>
            <a:r>
              <a:rPr lang="en-US" altLang="zh-CN" sz="2400" dirty="0" smtClean="0"/>
              <a:t>    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bySize</a:t>
            </a:r>
            <a:r>
              <a:rPr lang="en-US" altLang="zh-CN" sz="2400" dirty="0" smtClean="0"/>
              <a:t> = (</a:t>
            </a:r>
            <a:r>
              <a:rPr lang="en-US" altLang="zh-CN" sz="2400" dirty="0" err="1" smtClean="0"/>
              <a:t>Seq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rdd</a:t>
            </a:r>
            <a:r>
              <a:rPr lang="en-US" altLang="zh-CN" sz="2400" dirty="0" smtClean="0"/>
              <a:t>) ++ others).</a:t>
            </a:r>
            <a:r>
              <a:rPr lang="en-US" altLang="zh-CN" sz="2400" dirty="0" err="1" smtClean="0"/>
              <a:t>sortBy</a:t>
            </a:r>
            <a:r>
              <a:rPr lang="en-US" altLang="zh-CN" sz="2400" dirty="0" smtClean="0"/>
              <a:t>(_.</a:t>
            </a:r>
            <a:r>
              <a:rPr lang="en-US" altLang="zh-CN" sz="2400" dirty="0" err="1" smtClean="0"/>
              <a:t>partitions.size</a:t>
            </a:r>
            <a:r>
              <a:rPr lang="en-US" altLang="zh-CN" sz="2400" dirty="0" smtClean="0"/>
              <a:t>).reverse</a:t>
            </a: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从大到小排序  </a:t>
            </a:r>
          </a:p>
          <a:p>
            <a:pPr>
              <a:buNone/>
            </a:pPr>
            <a:r>
              <a:rPr lang="zh-CN" altLang="en-US" sz="2400" dirty="0" smtClean="0"/>
              <a:t>    </a:t>
            </a:r>
            <a:r>
              <a:rPr lang="en-US" altLang="zh-CN" sz="2400" b="1" dirty="0" smtClean="0"/>
              <a:t>for</a:t>
            </a:r>
            <a:r>
              <a:rPr lang="en-US" altLang="zh-CN" sz="2400" dirty="0" smtClean="0"/>
              <a:t> (r &lt;- </a:t>
            </a:r>
            <a:r>
              <a:rPr lang="en-US" altLang="zh-CN" sz="2400" dirty="0" err="1" smtClean="0"/>
              <a:t>bySize</a:t>
            </a:r>
            <a:r>
              <a:rPr lang="en-US" altLang="zh-CN" sz="2400" dirty="0" smtClean="0"/>
              <a:t> </a:t>
            </a:r>
            <a:r>
              <a:rPr lang="en-US" altLang="zh-CN" sz="2400" b="1" dirty="0" smtClean="0"/>
              <a:t>if</a:t>
            </a:r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r.partitioner.isDefined</a:t>
            </a:r>
            <a:r>
              <a:rPr lang="en-US" altLang="zh-CN" sz="2400" dirty="0" smtClean="0"/>
              <a:t>) {  </a:t>
            </a:r>
          </a:p>
          <a:p>
            <a:pPr>
              <a:buNone/>
            </a:pPr>
            <a:r>
              <a:rPr lang="en-US" altLang="zh-CN" sz="2400" dirty="0" smtClean="0"/>
              <a:t>      </a:t>
            </a:r>
            <a:r>
              <a:rPr lang="en-US" altLang="zh-CN" sz="2400" b="1" dirty="0" smtClean="0"/>
              <a:t>return</a:t>
            </a:r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r.partitioner.get</a:t>
            </a: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如果依赖的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中存在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已经设置了分区，则从设置了分区的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中则挑选出分区数最大的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RDD.partitioner</a:t>
            </a:r>
            <a:r>
              <a:rPr lang="en-US" altLang="zh-CN" sz="2400" dirty="0" smtClean="0">
                <a:solidFill>
                  <a:srgbClr val="3366FF"/>
                </a:solidFill>
              </a:rPr>
              <a:t>  </a:t>
            </a:r>
          </a:p>
          <a:p>
            <a:pPr>
              <a:buNone/>
            </a:pPr>
            <a:r>
              <a:rPr lang="en-US" altLang="zh-CN" sz="2400" dirty="0" smtClean="0"/>
              <a:t>    }  </a:t>
            </a:r>
          </a:p>
          <a:p>
            <a:pPr>
              <a:buNone/>
            </a:pPr>
            <a:r>
              <a:rPr lang="en-US" altLang="zh-CN" sz="2400" dirty="0" smtClean="0"/>
              <a:t>    </a:t>
            </a:r>
            <a:r>
              <a:rPr lang="en-US" altLang="zh-CN" sz="2400" b="1" dirty="0" smtClean="0"/>
              <a:t>if</a:t>
            </a:r>
            <a:r>
              <a:rPr lang="en-US" altLang="zh-CN" sz="2400" dirty="0" smtClean="0"/>
              <a:t> (</a:t>
            </a:r>
            <a:r>
              <a:rPr lang="en-US" altLang="zh-CN" sz="2400" dirty="0" err="1" smtClean="0"/>
              <a:t>rdd.context.conf.contains</a:t>
            </a:r>
            <a:r>
              <a:rPr lang="en-US" altLang="zh-CN" sz="2400" dirty="0" smtClean="0"/>
              <a:t>(“</a:t>
            </a:r>
            <a:r>
              <a:rPr lang="en-US" altLang="zh-CN" sz="2400" dirty="0" err="1" smtClean="0"/>
              <a:t>spark.default.parallelism</a:t>
            </a:r>
            <a:r>
              <a:rPr lang="en-US" altLang="zh-CN" sz="2400" dirty="0" smtClean="0"/>
              <a:t>”)) {  </a:t>
            </a: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其次参考相关的参数设置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pPr>
              <a:buNone/>
            </a:pPr>
            <a:r>
              <a:rPr lang="en-US" altLang="zh-CN" sz="2400" dirty="0" smtClean="0"/>
              <a:t>      </a:t>
            </a:r>
            <a:r>
              <a:rPr lang="en-US" altLang="zh-CN" sz="2400" b="1" dirty="0" smtClean="0"/>
              <a:t>new</a:t>
            </a:r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HashPartitioner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rdd.context.defaultParallelism</a:t>
            </a:r>
            <a:r>
              <a:rPr lang="en-US" altLang="zh-CN" sz="2400" dirty="0" smtClean="0"/>
              <a:t>)  </a:t>
            </a:r>
          </a:p>
          <a:p>
            <a:pPr>
              <a:buNone/>
            </a:pPr>
            <a:r>
              <a:rPr lang="en-US" altLang="zh-CN" sz="2400" dirty="0" smtClean="0"/>
              <a:t>    } </a:t>
            </a:r>
            <a:r>
              <a:rPr lang="en-US" altLang="zh-CN" sz="2400" b="1" dirty="0" smtClean="0"/>
              <a:t>else</a:t>
            </a:r>
            <a:r>
              <a:rPr lang="en-US" altLang="zh-CN" sz="2400" dirty="0" smtClean="0"/>
              <a:t> {</a:t>
            </a:r>
            <a:r>
              <a:rPr lang="en-US" altLang="zh-CN" sz="2400" dirty="0">
                <a:solidFill>
                  <a:srgbClr val="3366FF"/>
                </a:solidFill>
              </a:rPr>
              <a:t>//</a:t>
            </a:r>
            <a:r>
              <a:rPr lang="zh-CN" altLang="en-US" sz="2400" dirty="0">
                <a:solidFill>
                  <a:srgbClr val="3366FF"/>
                </a:solidFill>
              </a:rPr>
              <a:t>默认取分区个数最大的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作为</a:t>
            </a:r>
            <a:r>
              <a:rPr lang="en-US" altLang="zh-CN" sz="2000" dirty="0" err="1">
                <a:solidFill>
                  <a:srgbClr val="3366FF"/>
                </a:solidFill>
              </a:rPr>
              <a:t>hashcode</a:t>
            </a:r>
            <a:r>
              <a:rPr lang="en-US" altLang="zh-CN" sz="2400" dirty="0" smtClean="0"/>
              <a:t>  </a:t>
            </a:r>
          </a:p>
          <a:p>
            <a:pPr>
              <a:buNone/>
            </a:pPr>
            <a:r>
              <a:rPr lang="en-US" altLang="zh-CN" sz="2400" dirty="0" smtClean="0"/>
              <a:t>      </a:t>
            </a:r>
            <a:r>
              <a:rPr lang="en-US" altLang="zh-CN" sz="2400" b="1" dirty="0" smtClean="0"/>
              <a:t>new</a:t>
            </a:r>
            <a:r>
              <a:rPr lang="en-US" altLang="zh-CN" sz="2400" dirty="0" smtClean="0"/>
              <a:t> </a:t>
            </a:r>
            <a:r>
              <a:rPr lang="en-US" altLang="zh-CN" sz="2400" dirty="0" err="1" smtClean="0"/>
              <a:t>HashPartitioner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bySize.head.partitions.size</a:t>
            </a:r>
            <a:r>
              <a:rPr lang="en-US" altLang="zh-CN" sz="2400" dirty="0" smtClean="0"/>
              <a:t>)}}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父子依赖及</a:t>
            </a:r>
            <a:r>
              <a:rPr lang="en-US" altLang="zh-CN" dirty="0" smtClean="0"/>
              <a:t>job</a:t>
            </a:r>
            <a:r>
              <a:rPr lang="zh-CN" altLang="en-US" dirty="0" smtClean="0"/>
              <a:t>阶段划分</a:t>
            </a:r>
            <a:endParaRPr lang="zh-CN" altLang="en-US" dirty="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135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4547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268760"/>
            <a:ext cx="8389242" cy="4968006"/>
          </a:xfrm>
        </p:spPr>
        <p:txBody>
          <a:bodyPr/>
          <a:lstStyle/>
          <a:p>
            <a:r>
              <a:rPr lang="en-US" altLang="zh-CN" sz="2400" dirty="0" smtClean="0"/>
              <a:t>RDD</a:t>
            </a:r>
            <a:r>
              <a:rPr lang="zh-CN" altLang="en-US" sz="2400" dirty="0" smtClean="0"/>
              <a:t>之间的依赖关系分为两类：</a:t>
            </a:r>
            <a:endParaRPr lang="en-US" altLang="zh-CN" sz="2400" dirty="0" smtClean="0"/>
          </a:p>
          <a:p>
            <a:r>
              <a:rPr lang="zh-CN" altLang="en-US" sz="2400" dirty="0" smtClean="0"/>
              <a:t>   </a:t>
            </a:r>
            <a:r>
              <a:rPr lang="zh-CN" altLang="en-US" sz="2400" dirty="0" smtClean="0">
                <a:solidFill>
                  <a:srgbClr val="FF0000"/>
                </a:solidFill>
              </a:rPr>
              <a:t>窄依赖（</a:t>
            </a:r>
            <a:r>
              <a:rPr lang="en-US" altLang="zh-CN" sz="2400" dirty="0" smtClean="0">
                <a:solidFill>
                  <a:srgbClr val="FF0000"/>
                </a:solidFill>
              </a:rPr>
              <a:t>narrow dependency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的每个分区</a:t>
            </a:r>
            <a:r>
              <a:rPr lang="zh-CN" altLang="en-US" sz="2400" dirty="0" smtClean="0">
                <a:solidFill>
                  <a:srgbClr val="FF0000"/>
                </a:solidFill>
              </a:rPr>
              <a:t>只被子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的一个分区所使用</a:t>
            </a:r>
            <a:r>
              <a:rPr lang="zh-CN" altLang="en-US" sz="2400" dirty="0" smtClean="0"/>
              <a:t>，子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分区通常对应常数个父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</a:t>
            </a:r>
            <a:r>
              <a:rPr lang="en-US" altLang="zh-CN" sz="2400" dirty="0" smtClean="0"/>
              <a:t>(O(1)</a:t>
            </a:r>
            <a:r>
              <a:rPr lang="zh-CN" altLang="en-US" sz="2400" dirty="0" smtClean="0"/>
              <a:t>，与数据规模无关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，对应函数有</a:t>
            </a:r>
            <a:r>
              <a:rPr lang="en-US" altLang="zh-CN" sz="2400" dirty="0" smtClean="0"/>
              <a:t>map, filter, union, join(</a:t>
            </a:r>
            <a:r>
              <a:rPr lang="zh-CN" altLang="en-US" sz="2400" dirty="0" smtClean="0"/>
              <a:t>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hash-partitioned ), </a:t>
            </a:r>
            <a:r>
              <a:rPr lang="en-US" altLang="zh-CN" sz="2400" dirty="0" err="1" smtClean="0"/>
              <a:t>mapPartitions</a:t>
            </a:r>
            <a:r>
              <a:rPr lang="en-US" altLang="zh-CN" sz="2400" dirty="0" smtClean="0"/>
              <a:t>, </a:t>
            </a:r>
            <a:r>
              <a:rPr lang="en-US" altLang="zh-CN" sz="2400" dirty="0" err="1" smtClean="0"/>
              <a:t>mapValues</a:t>
            </a:r>
            <a:r>
              <a:rPr lang="en-US" altLang="zh-CN" sz="2400" dirty="0" smtClean="0"/>
              <a:t> 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 smtClean="0"/>
              <a:t>   </a:t>
            </a:r>
            <a:r>
              <a:rPr lang="zh-CN" altLang="en-US" sz="2400" dirty="0" smtClean="0">
                <a:solidFill>
                  <a:srgbClr val="FF0000"/>
                </a:solidFill>
              </a:rPr>
              <a:t>宽依赖（</a:t>
            </a:r>
            <a:r>
              <a:rPr lang="en-US" altLang="zh-CN" sz="2400" dirty="0" smtClean="0">
                <a:solidFill>
                  <a:srgbClr val="FF0000"/>
                </a:solidFill>
              </a:rPr>
              <a:t>wide dependency, </a:t>
            </a:r>
            <a:r>
              <a:rPr lang="zh-CN" altLang="en-US" sz="2400" dirty="0" smtClean="0">
                <a:solidFill>
                  <a:srgbClr val="FF0000"/>
                </a:solidFill>
              </a:rPr>
              <a:t>也称</a:t>
            </a:r>
            <a:r>
              <a:rPr lang="en-US" altLang="zh-CN" sz="2400" dirty="0" smtClean="0">
                <a:solidFill>
                  <a:srgbClr val="FF0000"/>
                </a:solidFill>
              </a:rPr>
              <a:t>shuffle dependency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的每个分区都</a:t>
            </a:r>
            <a:r>
              <a:rPr lang="zh-CN" altLang="en-US" sz="2400" dirty="0" smtClean="0">
                <a:solidFill>
                  <a:srgbClr val="FF0000"/>
                </a:solidFill>
              </a:rPr>
              <a:t>可能被多个子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分区所使用</a:t>
            </a:r>
            <a:r>
              <a:rPr lang="zh-CN" altLang="en-US" sz="2400" dirty="0" smtClean="0"/>
              <a:t>，子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</a:t>
            </a:r>
            <a:r>
              <a:rPr lang="zh-CN" altLang="en-US" sz="2400" dirty="0" smtClean="0">
                <a:solidFill>
                  <a:srgbClr val="FF0000"/>
                </a:solidFill>
              </a:rPr>
              <a:t>通常对应所有的父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/>
              <a:t>分区</a:t>
            </a:r>
            <a:r>
              <a:rPr lang="en-US" altLang="zh-CN" sz="2400" dirty="0" smtClean="0"/>
              <a:t>(O(n)</a:t>
            </a:r>
            <a:r>
              <a:rPr lang="zh-CN" altLang="en-US" sz="2400" dirty="0" smtClean="0"/>
              <a:t>，与数据规模有关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，对应函数有</a:t>
            </a:r>
            <a:r>
              <a:rPr lang="en-US" altLang="zh-CN" sz="2400" dirty="0" err="1" smtClean="0"/>
              <a:t>groupByKey</a:t>
            </a:r>
            <a:r>
              <a:rPr lang="en-US" altLang="zh-CN" sz="2400" dirty="0" smtClean="0"/>
              <a:t>, join(</a:t>
            </a:r>
            <a:r>
              <a:rPr lang="zh-CN" altLang="en-US" sz="2400" dirty="0" smtClean="0"/>
              <a:t>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不是</a:t>
            </a:r>
            <a:r>
              <a:rPr lang="en-US" altLang="zh-CN" sz="2400" dirty="0" smtClean="0"/>
              <a:t>hash-partitioned ), </a:t>
            </a:r>
            <a:r>
              <a:rPr lang="en-US" altLang="zh-CN" sz="2400" dirty="0" err="1" smtClean="0"/>
              <a:t>partitionBy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136</a:t>
            </a:fld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父子依赖关系</a:t>
            </a:r>
            <a:endParaRPr lang="zh-CN" altLang="en-US" dirty="0"/>
          </a:p>
        </p:txBody>
      </p:sp>
      <p:pic>
        <p:nvPicPr>
          <p:cNvPr id="5" name="内容占位符 4" descr="RDD窄依赖和宽依赖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412776"/>
            <a:ext cx="8136904" cy="505317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137</a:t>
            </a:fld>
            <a:endParaRPr lang="zh-CN" altLang="en-US"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相比于宽依赖，窄依赖在优化方面的优势主要在于以下两点：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FF0000"/>
                </a:solidFill>
              </a:rPr>
              <a:t>宽依赖往往对应着</a:t>
            </a:r>
            <a:r>
              <a:rPr lang="en-US" altLang="zh-CN" sz="2400" dirty="0" smtClean="0">
                <a:solidFill>
                  <a:srgbClr val="FF0000"/>
                </a:solidFill>
              </a:rPr>
              <a:t>shuffle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操作，</a:t>
            </a:r>
            <a:r>
              <a:rPr lang="zh-CN" altLang="en-US" sz="2400" dirty="0" smtClean="0"/>
              <a:t>需要在运行过程中将同一个父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的分区传入到不同的子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分区中，</a:t>
            </a:r>
            <a:r>
              <a:rPr lang="zh-CN" altLang="en-US" sz="2400" dirty="0" smtClean="0">
                <a:solidFill>
                  <a:srgbClr val="FF0000"/>
                </a:solidFill>
              </a:rPr>
              <a:t>中间可能涉及多个节点之间的数据传输</a:t>
            </a:r>
            <a:r>
              <a:rPr lang="zh-CN" altLang="en-US" sz="2400" dirty="0" smtClean="0"/>
              <a:t>；而</a:t>
            </a:r>
            <a:r>
              <a:rPr lang="zh-CN" altLang="en-US" sz="2400" dirty="0" smtClean="0">
                <a:solidFill>
                  <a:srgbClr val="FF0000"/>
                </a:solidFill>
              </a:rPr>
              <a:t>窄依赖</a:t>
            </a:r>
            <a:r>
              <a:rPr lang="zh-CN" altLang="en-US" sz="2400" dirty="0" smtClean="0"/>
              <a:t>的每个父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的分区只会传入到一个子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分区中，</a:t>
            </a:r>
            <a:r>
              <a:rPr lang="zh-CN" altLang="en-US" sz="2400" dirty="0" smtClean="0">
                <a:solidFill>
                  <a:srgbClr val="FF0000"/>
                </a:solidFill>
              </a:rPr>
              <a:t>通常可以在一个节点内完成转换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）当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分区丢失时（某个节点故障），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会对数据进行重算。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138</a:t>
            </a:fld>
            <a:endParaRPr lang="zh-CN" altLang="en-US"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509120"/>
            <a:ext cx="8183562" cy="1728192"/>
          </a:xfrm>
        </p:spPr>
        <p:txBody>
          <a:bodyPr/>
          <a:lstStyle/>
          <a:p>
            <a:r>
              <a:rPr lang="zh-CN" altLang="en-US" dirty="0" smtClean="0"/>
              <a:t>图中宽依赖的情况若</a:t>
            </a:r>
            <a:r>
              <a:rPr lang="en-US" altLang="zh-CN" dirty="0" smtClean="0"/>
              <a:t>b1</a:t>
            </a:r>
            <a:r>
              <a:rPr lang="zh-CN" altLang="en-US" dirty="0" smtClean="0"/>
              <a:t>分区丢失，则需要重新计算</a:t>
            </a:r>
            <a:r>
              <a:rPr lang="en-US" altLang="zh-CN" dirty="0" smtClean="0"/>
              <a:t>a1,a2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a3</a:t>
            </a:r>
            <a:r>
              <a:rPr lang="zh-CN" altLang="en-US" dirty="0" smtClean="0"/>
              <a:t>，这就产生了</a:t>
            </a:r>
            <a:r>
              <a:rPr lang="zh-CN" altLang="en-US" dirty="0" smtClean="0">
                <a:solidFill>
                  <a:srgbClr val="FF0000"/>
                </a:solidFill>
              </a:rPr>
              <a:t>冗余计算</a:t>
            </a:r>
            <a:r>
              <a:rPr lang="en-US" altLang="zh-CN" dirty="0" smtClean="0"/>
              <a:t>(a1,a2,a3</a:t>
            </a:r>
            <a:r>
              <a:rPr lang="zh-CN" altLang="en-US" dirty="0" smtClean="0"/>
              <a:t>中对应</a:t>
            </a:r>
            <a:r>
              <a:rPr lang="en-US" altLang="zh-CN" dirty="0" smtClean="0"/>
              <a:t>b2</a:t>
            </a:r>
            <a:r>
              <a:rPr lang="zh-CN" altLang="en-US" dirty="0" smtClean="0"/>
              <a:t>的数据</a:t>
            </a:r>
            <a:r>
              <a:rPr lang="en-US" altLang="zh-CN" dirty="0" smtClean="0"/>
              <a:t>)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139</a:t>
            </a:fld>
            <a:endParaRPr lang="zh-CN" altLang="en-US"/>
          </a:p>
        </p:txBody>
      </p:sp>
      <p:pic>
        <p:nvPicPr>
          <p:cNvPr id="1026" name="Picture 2" descr="http://img.blog.csdn.net/2016091323405924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1484783"/>
            <a:ext cx="4320480" cy="30213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相关子系统（生态圈）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2879774"/>
          </a:xfrm>
        </p:spPr>
        <p:txBody>
          <a:bodyPr/>
          <a:lstStyle/>
          <a:p>
            <a:r>
              <a:rPr lang="en-US" altLang="zh-CN" sz="2400" b="1" dirty="0" smtClean="0"/>
              <a:t>Spark streaming</a:t>
            </a:r>
            <a:r>
              <a:rPr lang="zh-CN" altLang="en-US" sz="2400" b="1" dirty="0" smtClean="0"/>
              <a:t>：</a:t>
            </a:r>
            <a:r>
              <a:rPr lang="zh-CN" altLang="zh-CN" sz="2400" dirty="0" smtClean="0"/>
              <a:t>构建在</a:t>
            </a:r>
            <a:r>
              <a:rPr lang="en-US" altLang="zh-CN" sz="2400" dirty="0" smtClean="0"/>
              <a:t>Spark</a:t>
            </a:r>
            <a:r>
              <a:rPr lang="zh-CN" altLang="zh-CN" sz="2400" dirty="0" smtClean="0"/>
              <a:t>上处理</a:t>
            </a:r>
            <a:r>
              <a:rPr lang="zh-CN" altLang="en-US" sz="2400" dirty="0" smtClean="0"/>
              <a:t>流</a:t>
            </a:r>
            <a:r>
              <a:rPr lang="zh-CN" altLang="zh-CN" sz="2400" dirty="0" smtClean="0"/>
              <a:t>数据的框架，基本原理是将</a:t>
            </a:r>
            <a:r>
              <a:rPr lang="en-US" altLang="zh-CN" sz="2400" dirty="0" smtClean="0"/>
              <a:t>Stream</a:t>
            </a:r>
            <a:r>
              <a:rPr lang="zh-CN" altLang="zh-CN" sz="2400" dirty="0" smtClean="0"/>
              <a:t>数据分成小的时间片断（几秒），以类似</a:t>
            </a:r>
            <a:r>
              <a:rPr lang="en-US" altLang="zh-CN" sz="2400" dirty="0" smtClean="0"/>
              <a:t>batch</a:t>
            </a:r>
            <a:r>
              <a:rPr lang="zh-CN" altLang="zh-CN" sz="2400" dirty="0" smtClean="0"/>
              <a:t>批量处理的方式来处理这小部分数据。</a:t>
            </a:r>
            <a:endParaRPr lang="en-US" altLang="zh-CN" sz="2400" dirty="0" smtClean="0"/>
          </a:p>
          <a:p>
            <a:r>
              <a:rPr lang="en-US" altLang="zh-CN" sz="2400" dirty="0" smtClean="0"/>
              <a:t>     Spark</a:t>
            </a:r>
            <a:r>
              <a:rPr lang="zh-CN" altLang="zh-CN" sz="2400" dirty="0" smtClean="0"/>
              <a:t>的核心理念</a:t>
            </a:r>
            <a:r>
              <a:rPr lang="zh-CN" altLang="en-US" sz="2400" dirty="0" smtClean="0"/>
              <a:t>（</a:t>
            </a:r>
            <a:r>
              <a:rPr lang="zh-CN" altLang="zh-CN" sz="2400" dirty="0" smtClean="0"/>
              <a:t>数据重用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和流式数据处理本身没有直接的交集</a:t>
            </a:r>
            <a:r>
              <a:rPr lang="zh-CN" altLang="en-US" sz="2400" dirty="0" smtClean="0"/>
              <a:t>，但是</a:t>
            </a:r>
            <a:r>
              <a:rPr lang="en-US" altLang="zh-CN" sz="2400" dirty="0" smtClean="0"/>
              <a:t>Spark</a:t>
            </a:r>
            <a:r>
              <a:rPr lang="zh-CN" altLang="zh-CN" sz="2400" dirty="0" smtClean="0"/>
              <a:t>的低延迟执行引擎（</a:t>
            </a:r>
            <a:r>
              <a:rPr lang="en-US" altLang="zh-CN" sz="2400" dirty="0" smtClean="0"/>
              <a:t>100ms+</a:t>
            </a:r>
            <a:r>
              <a:rPr lang="zh-CN" altLang="zh-CN" sz="2400" dirty="0" smtClean="0"/>
              <a:t>）</a:t>
            </a:r>
            <a:r>
              <a:rPr lang="zh-CN" altLang="en-US" sz="2400" dirty="0" smtClean="0"/>
              <a:t>使得它</a:t>
            </a:r>
            <a:r>
              <a:rPr lang="zh-CN" altLang="zh-CN" sz="2400" dirty="0" smtClean="0"/>
              <a:t>可以用于实时处理</a:t>
            </a:r>
            <a:r>
              <a:rPr lang="zh-CN" altLang="en-US" sz="2400" dirty="0" smtClean="0"/>
              <a:t>。</a:t>
            </a:r>
            <a:r>
              <a:rPr lang="en-US" altLang="zh-CN" sz="2400" dirty="0" smtClean="0">
                <a:solidFill>
                  <a:srgbClr val="FF0000"/>
                </a:solidFill>
              </a:rPr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2123728" y="4437112"/>
            <a:ext cx="5040560" cy="1224136"/>
          </a:xfrm>
          <a:prstGeom prst="wedgeRoundRectCallout">
            <a:avLst>
              <a:gd name="adj1" fmla="val -44397"/>
              <a:gd name="adj2" fmla="val -584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zh-CN" sz="2400" dirty="0">
                <a:solidFill>
                  <a:schemeClr val="accent1"/>
                </a:solidFill>
              </a:rPr>
              <a:t>流式数据的无穷</a:t>
            </a:r>
            <a:r>
              <a:rPr lang="zh-CN" altLang="zh-CN" sz="2400" dirty="0" smtClean="0">
                <a:solidFill>
                  <a:schemeClr val="accent1"/>
                </a:solidFill>
              </a:rPr>
              <a:t>连续特性</a:t>
            </a:r>
            <a:r>
              <a:rPr lang="zh-CN" altLang="zh-CN" sz="2400" dirty="0">
                <a:solidFill>
                  <a:schemeClr val="accent1"/>
                </a:solidFill>
              </a:rPr>
              <a:t>一定程度上和数据重用是冲突的。</a:t>
            </a:r>
            <a:endParaRPr lang="zh-CN" altLang="en-US" sz="24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父子依赖关系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r>
              <a:rPr lang="zh-CN" altLang="en-US" sz="2400" dirty="0" smtClean="0"/>
              <a:t>窄依赖优势分析：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）窄依赖允许在一个集群节点上以</a:t>
            </a:r>
            <a:r>
              <a:rPr lang="zh-CN" altLang="en-US" sz="2400" dirty="0" smtClean="0">
                <a:solidFill>
                  <a:srgbClr val="FF0000"/>
                </a:solidFill>
              </a:rPr>
              <a:t>流水线</a:t>
            </a:r>
            <a:r>
              <a:rPr lang="zh-CN" altLang="en-US" sz="2400" dirty="0">
                <a:solidFill>
                  <a:srgbClr val="FF0000"/>
                </a:solidFill>
              </a:rPr>
              <a:t>（</a:t>
            </a:r>
            <a:r>
              <a:rPr lang="en-US" altLang="zh-CN" sz="2400" dirty="0">
                <a:solidFill>
                  <a:srgbClr val="FF0000"/>
                </a:solidFill>
              </a:rPr>
              <a:t>pipeline</a:t>
            </a:r>
            <a:r>
              <a:rPr lang="zh-CN" altLang="en-US" sz="2400" dirty="0">
                <a:solidFill>
                  <a:srgbClr val="FF0000"/>
                </a:solidFill>
              </a:rPr>
              <a:t>）</a:t>
            </a:r>
            <a:r>
              <a:rPr lang="zh-CN" altLang="en-US" sz="2400" dirty="0"/>
              <a:t>的方式计算</a:t>
            </a:r>
            <a:r>
              <a:rPr lang="zh-CN" altLang="en-US" sz="2400" dirty="0" smtClean="0"/>
              <a:t>所有父分区。</a:t>
            </a:r>
            <a:r>
              <a:rPr lang="zh-CN" altLang="en-US" sz="2400" dirty="0" smtClean="0">
                <a:solidFill>
                  <a:srgbClr val="FF0000"/>
                </a:solidFill>
              </a:rPr>
              <a:t>例如，逐个元素地执行</a:t>
            </a:r>
            <a:r>
              <a:rPr lang="en-US" altLang="zh-CN" sz="2400" dirty="0" smtClean="0">
                <a:solidFill>
                  <a:srgbClr val="FF0000"/>
                </a:solidFill>
              </a:rPr>
              <a:t>map</a:t>
            </a:r>
            <a:r>
              <a:rPr lang="zh-CN" altLang="en-US" sz="2400" dirty="0" smtClean="0">
                <a:solidFill>
                  <a:srgbClr val="FF0000"/>
                </a:solidFill>
              </a:rPr>
              <a:t>、然后</a:t>
            </a:r>
            <a:r>
              <a:rPr lang="en-US" altLang="zh-CN" sz="2400" dirty="0" smtClean="0">
                <a:solidFill>
                  <a:srgbClr val="FF0000"/>
                </a:solidFill>
              </a:rPr>
              <a:t>filter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）窄依赖能够更有效地进行失效节点的恢复，即只需重新计算</a:t>
            </a:r>
            <a:r>
              <a:rPr lang="zh-CN" altLang="en-US" sz="2400" dirty="0" smtClean="0">
                <a:solidFill>
                  <a:srgbClr val="FF0000"/>
                </a:solidFill>
              </a:rPr>
              <a:t>丢失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分区的</a:t>
            </a:r>
            <a:r>
              <a:rPr lang="zh-CN" altLang="en-US" sz="2400" dirty="0" smtClean="0"/>
              <a:t>父分区，而且不同节点之间可以</a:t>
            </a:r>
            <a:r>
              <a:rPr lang="zh-CN" altLang="en-US" sz="2400" dirty="0" smtClean="0">
                <a:solidFill>
                  <a:srgbClr val="FF0000"/>
                </a:solidFill>
              </a:rPr>
              <a:t>并行计算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zh-CN" altLang="en-US" sz="2400" dirty="0" smtClean="0"/>
              <a:t>     宽依赖则需要首先计算好所有父分区数据，然后在节点之间进行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，类似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；宽依赖关系单节点失效可能导致这个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的所有祖先整体重新计算。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140</a:t>
            </a:fld>
            <a:endParaRPr lang="zh-CN" altLang="en-US"/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依赖关系 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→ </a:t>
            </a:r>
            <a:r>
              <a:rPr lang="zh-CN" altLang="en-US" dirty="0" smtClean="0"/>
              <a:t>有向无环图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smtClean="0"/>
              <a:t>RDD</a:t>
            </a:r>
            <a:r>
              <a:rPr lang="zh-CN" altLang="en-US" sz="2400" dirty="0" smtClean="0"/>
              <a:t>的转换操作会生成新的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，新的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的数据依赖于原来的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的数据，每个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又包含多个分区。那么一段程序实际上就构造了一个由相互依赖的多个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组成的</a:t>
            </a:r>
            <a:r>
              <a:rPr lang="zh-CN" altLang="en-US" sz="2400" b="1" dirty="0" smtClean="0"/>
              <a:t>有向无环图（</a:t>
            </a:r>
            <a:r>
              <a:rPr lang="en-US" altLang="zh-CN" sz="2400" b="1" dirty="0" smtClean="0"/>
              <a:t>DAG</a:t>
            </a:r>
            <a:r>
              <a:rPr lang="zh-CN" altLang="en-US" sz="2400" b="1" dirty="0" smtClean="0"/>
              <a:t>）。</a:t>
            </a:r>
            <a:endParaRPr lang="en-US" altLang="zh-CN" sz="2400" b="1" dirty="0" smtClean="0"/>
          </a:p>
          <a:p>
            <a:r>
              <a:rPr lang="zh-CN" altLang="en-US" sz="2400" dirty="0" smtClean="0"/>
              <a:t>     通过在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上执行动作将这个有向无环图作为一个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提交给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执行。</a:t>
            </a:r>
            <a:endParaRPr lang="en-US" altLang="zh-CN" sz="2400" dirty="0" smtClean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Spark</a:t>
            </a:r>
            <a:r>
              <a:rPr lang="zh-CN" altLang="en-US" sz="2400" dirty="0"/>
              <a:t>中，所有</a:t>
            </a:r>
            <a:r>
              <a:rPr lang="en-US" altLang="zh-CN" sz="2400" dirty="0"/>
              <a:t>RDD</a:t>
            </a:r>
            <a:r>
              <a:rPr lang="zh-CN" altLang="en-US" sz="2400" dirty="0"/>
              <a:t>的转换都是是</a:t>
            </a:r>
            <a:r>
              <a:rPr lang="zh-CN" altLang="en-US" sz="2400" b="1" dirty="0">
                <a:solidFill>
                  <a:srgbClr val="FF0000"/>
                </a:solidFill>
              </a:rPr>
              <a:t>惰性求值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000" dirty="0" smtClean="0">
                <a:hlinkClick r:id="rId2"/>
              </a:rPr>
              <a:t>https://www.zhihu.com/question/26568496</a:t>
            </a:r>
            <a:endParaRPr lang="en-US" altLang="zh-CN" sz="20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141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3131840" y="4941168"/>
            <a:ext cx="3096344" cy="612648"/>
          </a:xfrm>
          <a:prstGeom prst="wedgeRoundRectCallout">
            <a:avLst>
              <a:gd name="adj1" fmla="val -44771"/>
              <a:gd name="adj2" fmla="val -805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执行计划？流水线？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DAG</a:t>
            </a:r>
            <a:r>
              <a:rPr lang="zh-CN" altLang="en-US" dirty="0" smtClean="0"/>
              <a:t>示例：</a:t>
            </a:r>
            <a:r>
              <a:rPr lang="en-US" altLang="zh-CN" dirty="0" err="1" smtClean="0"/>
              <a:t>WordCount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en-US" sz="2400" dirty="0" err="1" smtClean="0"/>
              <a:t>val</a:t>
            </a:r>
            <a:r>
              <a:rPr lang="en-US" sz="2400" dirty="0" smtClean="0"/>
              <a:t> spark = new </a:t>
            </a:r>
            <a:r>
              <a:rPr lang="en-US" sz="2400" dirty="0" err="1" smtClean="0"/>
              <a:t>SparkContext</a:t>
            </a:r>
            <a:r>
              <a:rPr lang="en-US" sz="2400" dirty="0" smtClean="0"/>
              <a:t>(master, </a:t>
            </a:r>
            <a:r>
              <a:rPr lang="en-US" sz="2400" dirty="0" err="1" smtClean="0"/>
              <a:t>appName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      [</a:t>
            </a:r>
            <a:r>
              <a:rPr lang="en-US" sz="2400" dirty="0" err="1" smtClean="0"/>
              <a:t>sparkHome</a:t>
            </a:r>
            <a:r>
              <a:rPr lang="en-US" sz="2400" dirty="0" smtClean="0"/>
              <a:t>], [jars])</a:t>
            </a:r>
          </a:p>
          <a:p>
            <a:r>
              <a:rPr lang="en-US" sz="2400" dirty="0" err="1" smtClean="0"/>
              <a:t>val</a:t>
            </a:r>
            <a:r>
              <a:rPr lang="en-US" sz="2400" dirty="0" smtClean="0"/>
              <a:t> file = </a:t>
            </a:r>
            <a:r>
              <a:rPr lang="en-US" sz="2400" dirty="0" err="1" smtClean="0"/>
              <a:t>spark.</a:t>
            </a:r>
            <a:r>
              <a:rPr lang="en-US" sz="2400" dirty="0" err="1" smtClean="0">
                <a:solidFill>
                  <a:srgbClr val="FF0000"/>
                </a:solidFill>
              </a:rPr>
              <a:t>textFile</a:t>
            </a:r>
            <a:r>
              <a:rPr lang="en-US" sz="2400" dirty="0" smtClean="0"/>
              <a:t>("</a:t>
            </a:r>
            <a:r>
              <a:rPr lang="en-US" sz="2400" dirty="0" err="1" smtClean="0"/>
              <a:t>hdfs</a:t>
            </a:r>
            <a:r>
              <a:rPr lang="en-US" sz="2400" dirty="0" smtClean="0"/>
              <a:t>://...")</a:t>
            </a:r>
          </a:p>
          <a:p>
            <a:r>
              <a:rPr lang="en-US" sz="2400" dirty="0" err="1" smtClean="0"/>
              <a:t>val</a:t>
            </a:r>
            <a:r>
              <a:rPr lang="en-US" sz="2400" dirty="0" smtClean="0"/>
              <a:t> counts = </a:t>
            </a:r>
            <a:r>
              <a:rPr lang="en-US" sz="2400" dirty="0" err="1" smtClean="0">
                <a:solidFill>
                  <a:srgbClr val="FF0000"/>
                </a:solidFill>
              </a:rPr>
              <a:t>file.flatMap</a:t>
            </a:r>
            <a:r>
              <a:rPr lang="en-US" sz="2400" dirty="0" smtClean="0"/>
              <a:t>(line =&gt; </a:t>
            </a:r>
            <a:r>
              <a:rPr lang="en-US" sz="2400" dirty="0" err="1" smtClean="0"/>
              <a:t>line.split</a:t>
            </a:r>
            <a:r>
              <a:rPr lang="en-US" sz="2400" dirty="0" smtClean="0"/>
              <a:t>(" ")) </a:t>
            </a:r>
          </a:p>
          <a:p>
            <a:r>
              <a:rPr lang="en-US" sz="2400" dirty="0" smtClean="0"/>
              <a:t>                       </a:t>
            </a:r>
            <a:r>
              <a:rPr lang="en-US" sz="2400" dirty="0" smtClean="0">
                <a:solidFill>
                  <a:srgbClr val="FF0000"/>
                </a:solidFill>
              </a:rPr>
              <a:t>.map</a:t>
            </a:r>
            <a:r>
              <a:rPr lang="en-US" sz="2400" dirty="0" smtClean="0"/>
              <a:t>(word =&gt; (word, 1))</a:t>
            </a:r>
          </a:p>
          <a:p>
            <a:r>
              <a:rPr lang="en-US" sz="2400" dirty="0" smtClean="0"/>
              <a:t>                       </a:t>
            </a:r>
            <a:r>
              <a:rPr lang="en-US" sz="2400" dirty="0" smtClean="0">
                <a:solidFill>
                  <a:srgbClr val="FF0000"/>
                </a:solidFill>
              </a:rPr>
              <a:t>.</a:t>
            </a:r>
            <a:r>
              <a:rPr lang="en-US" sz="2400" dirty="0" err="1" smtClean="0">
                <a:solidFill>
                  <a:srgbClr val="FF0000"/>
                </a:solidFill>
              </a:rPr>
              <a:t>reduceByKey</a:t>
            </a:r>
            <a:r>
              <a:rPr lang="en-US" sz="2400" dirty="0" smtClean="0"/>
              <a:t>(_ + _)</a:t>
            </a:r>
          </a:p>
          <a:p>
            <a:r>
              <a:rPr lang="en-US" sz="2400" dirty="0" err="1" smtClean="0"/>
              <a:t>counts.saveAsTextFile</a:t>
            </a:r>
            <a:r>
              <a:rPr lang="en-US" sz="2400" dirty="0" smtClean="0"/>
              <a:t>("</a:t>
            </a:r>
            <a:r>
              <a:rPr lang="en-US" sz="2400" dirty="0" err="1" smtClean="0"/>
              <a:t>hdfs</a:t>
            </a:r>
            <a:r>
              <a:rPr lang="en-US" sz="2400" dirty="0" smtClean="0"/>
              <a:t>://...")</a:t>
            </a: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其中，</a:t>
            </a:r>
            <a:r>
              <a:rPr lang="en-US" altLang="zh-CN" sz="2400" dirty="0" smtClean="0">
                <a:solidFill>
                  <a:srgbClr val="3366FF"/>
                </a:solidFill>
              </a:rPr>
              <a:t>file</a:t>
            </a:r>
            <a:r>
              <a:rPr lang="zh-CN" altLang="en-US" sz="2400" dirty="0" smtClean="0">
                <a:solidFill>
                  <a:srgbClr val="3366FF"/>
                </a:solidFill>
              </a:rPr>
              <a:t>是根据</a:t>
            </a:r>
            <a:r>
              <a:rPr lang="en-US" altLang="zh-CN" sz="2400" dirty="0" smtClean="0">
                <a:solidFill>
                  <a:srgbClr val="3366FF"/>
                </a:solidFill>
              </a:rPr>
              <a:t>HDFS</a:t>
            </a:r>
            <a:r>
              <a:rPr lang="zh-CN" altLang="en-US" sz="2400" dirty="0" smtClean="0">
                <a:solidFill>
                  <a:srgbClr val="3366FF"/>
                </a:solidFill>
              </a:rPr>
              <a:t>上的文件创建的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flatMap</a:t>
            </a:r>
            <a:r>
              <a:rPr lang="zh-CN" altLang="en-US" sz="2400" dirty="0" smtClean="0">
                <a:solidFill>
                  <a:srgbClr val="3366FF"/>
                </a:solidFill>
              </a:rPr>
              <a:t>、</a:t>
            </a:r>
            <a:r>
              <a:rPr lang="en-US" altLang="zh-CN" sz="2400" dirty="0" smtClean="0">
                <a:solidFill>
                  <a:srgbClr val="3366FF"/>
                </a:solidFill>
              </a:rPr>
              <a:t>map</a:t>
            </a:r>
            <a:r>
              <a:rPr lang="zh-CN" altLang="en-US" sz="2400" dirty="0" smtClean="0">
                <a:solidFill>
                  <a:srgbClr val="3366FF"/>
                </a:solidFill>
              </a:rPr>
              <a:t>、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reduceByKe</a:t>
            </a:r>
            <a:r>
              <a:rPr lang="zh-CN" altLang="en-US" sz="2400" dirty="0" smtClean="0">
                <a:solidFill>
                  <a:srgbClr val="3366FF"/>
                </a:solidFill>
              </a:rPr>
              <a:t>都创建出一个新的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此程序得出如下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</a:rPr>
              <a:t>DAG</a:t>
            </a:r>
            <a:r>
              <a:rPr lang="zh-CN" altLang="en-US" sz="2400" dirty="0" smtClean="0">
                <a:solidFill>
                  <a:srgbClr val="FF0000"/>
                </a:solidFill>
              </a:rPr>
              <a:t>（见下页）。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142</a:t>
            </a:fld>
            <a:endParaRPr lang="zh-CN" altLang="en-US"/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143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5536" y="260648"/>
            <a:ext cx="8183562" cy="6336704"/>
          </a:xfrm>
        </p:spPr>
        <p:txBody>
          <a:bodyPr/>
          <a:lstStyle/>
          <a:p>
            <a:pPr>
              <a:buNone/>
            </a:pPr>
            <a:r>
              <a:rPr lang="en-US" altLang="zh-CN" sz="2400" dirty="0" err="1" smtClean="0"/>
              <a:t>scala</a:t>
            </a:r>
            <a:r>
              <a:rPr lang="en-US" altLang="zh-CN" sz="2400" dirty="0" smtClean="0"/>
              <a:t>&gt; </a:t>
            </a:r>
            <a:r>
              <a:rPr lang="en-US" altLang="zh-CN" sz="2400" dirty="0" err="1" smtClean="0"/>
              <a:t>counts.toDebugString</a:t>
            </a:r>
            <a:r>
              <a:rPr lang="en-US" altLang="zh-CN" sz="2400" dirty="0" smtClean="0"/>
              <a:t> </a:t>
            </a:r>
          </a:p>
          <a:p>
            <a:pPr>
              <a:buNone/>
            </a:pPr>
            <a:r>
              <a:rPr lang="en-US" altLang="zh-CN" sz="2400" dirty="0" smtClean="0"/>
              <a:t>res0: String = </a:t>
            </a:r>
          </a:p>
          <a:p>
            <a:pPr>
              <a:buNone/>
            </a:pPr>
            <a:r>
              <a:rPr lang="en-US" altLang="zh-CN" sz="2400" dirty="0" err="1" smtClean="0">
                <a:solidFill>
                  <a:srgbClr val="FF0000"/>
                </a:solidFill>
              </a:rPr>
              <a:t>MapPartitionsRDD</a:t>
            </a:r>
            <a:r>
              <a:rPr lang="en-US" altLang="zh-CN" sz="2400" dirty="0" smtClean="0">
                <a:solidFill>
                  <a:srgbClr val="FF0000"/>
                </a:solidFill>
              </a:rPr>
              <a:t>[7]</a:t>
            </a:r>
            <a:r>
              <a:rPr lang="en-US" altLang="zh-CN" sz="2400" dirty="0" smtClean="0"/>
              <a:t> at </a:t>
            </a:r>
            <a:r>
              <a:rPr lang="en-US" altLang="zh-CN" sz="2400" dirty="0" err="1" smtClean="0"/>
              <a:t>reduceByKey</a:t>
            </a:r>
            <a:r>
              <a:rPr lang="en-US" altLang="zh-CN" sz="2400" dirty="0" smtClean="0"/>
              <a:t> at &lt;console&gt;:14 (1 partitions) </a:t>
            </a:r>
          </a:p>
          <a:p>
            <a:pPr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ShuffledRDD</a:t>
            </a:r>
            <a:r>
              <a:rPr lang="en-US" altLang="zh-CN" sz="2400" dirty="0" smtClean="0">
                <a:solidFill>
                  <a:srgbClr val="FF0000"/>
                </a:solidFill>
              </a:rPr>
              <a:t>[6] </a:t>
            </a:r>
            <a:r>
              <a:rPr lang="en-US" altLang="zh-CN" sz="2400" dirty="0" smtClean="0"/>
              <a:t>at </a:t>
            </a:r>
            <a:r>
              <a:rPr lang="en-US" altLang="zh-CN" sz="2400" dirty="0" err="1" smtClean="0"/>
              <a:t>reduceByKey</a:t>
            </a:r>
            <a:r>
              <a:rPr lang="en-US" altLang="zh-CN" sz="2400" dirty="0" smtClean="0"/>
              <a:t> at &lt;console&gt;:14 (1 partitions) </a:t>
            </a:r>
          </a:p>
          <a:p>
            <a:pPr>
              <a:buNone/>
            </a:pPr>
            <a:r>
              <a:rPr lang="en-US" altLang="zh-CN" sz="2400" dirty="0" smtClean="0"/>
              <a:t>   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MapPartitionsRDD</a:t>
            </a:r>
            <a:r>
              <a:rPr lang="en-US" altLang="zh-CN" sz="2400" dirty="0" smtClean="0">
                <a:solidFill>
                  <a:srgbClr val="FF0000"/>
                </a:solidFill>
              </a:rPr>
              <a:t>[5]</a:t>
            </a:r>
            <a:r>
              <a:rPr lang="en-US" altLang="zh-CN" sz="2400" dirty="0" smtClean="0"/>
              <a:t> at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reduceByKey</a:t>
            </a:r>
            <a:r>
              <a:rPr lang="en-US" altLang="zh-CN" sz="2400" dirty="0" smtClean="0"/>
              <a:t> at &lt;console&gt;:14 (1 partitions) </a:t>
            </a:r>
          </a:p>
          <a:p>
            <a:pPr>
              <a:buNone/>
            </a:pPr>
            <a:r>
              <a:rPr lang="en-US" altLang="zh-CN" sz="2400" dirty="0" smtClean="0"/>
              <a:t>        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MappedRDD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[4] </a:t>
            </a:r>
            <a:r>
              <a:rPr lang="en-US" altLang="zh-CN" sz="2400" dirty="0" smtClean="0"/>
              <a:t>at map at &lt;console&gt;:14 (1 partitions) </a:t>
            </a:r>
          </a:p>
          <a:p>
            <a:pPr>
              <a:buNone/>
            </a:pPr>
            <a:r>
              <a:rPr lang="en-US" altLang="zh-CN" sz="2400" dirty="0" smtClean="0"/>
              <a:t>            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FlatMappedRDD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[3]</a:t>
            </a:r>
            <a:r>
              <a:rPr lang="en-US" altLang="zh-CN" sz="2400" b="1" dirty="0" smtClean="0"/>
              <a:t> </a:t>
            </a:r>
            <a:r>
              <a:rPr lang="en-US" altLang="zh-CN" sz="2400" dirty="0" smtClean="0"/>
              <a:t>at </a:t>
            </a:r>
            <a:r>
              <a:rPr lang="en-US" altLang="zh-CN" sz="2400" dirty="0" err="1" smtClean="0"/>
              <a:t>flatMap</a:t>
            </a:r>
            <a:r>
              <a:rPr lang="en-US" altLang="zh-CN" sz="2400" dirty="0" smtClean="0"/>
              <a:t> at &lt;console&gt;:14 (1 partitions) </a:t>
            </a:r>
          </a:p>
          <a:p>
            <a:pPr>
              <a:buNone/>
            </a:pPr>
            <a:r>
              <a:rPr lang="en-US" altLang="zh-CN" sz="2400" dirty="0" smtClean="0"/>
              <a:t>            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MappedRDD</a:t>
            </a:r>
            <a:r>
              <a:rPr lang="en-US" altLang="zh-CN" sz="2400" dirty="0" smtClean="0">
                <a:solidFill>
                  <a:srgbClr val="FF0000"/>
                </a:solidFill>
              </a:rPr>
              <a:t>[1] </a:t>
            </a:r>
            <a:r>
              <a:rPr lang="en-US" altLang="zh-CN" sz="2400" dirty="0" smtClean="0"/>
              <a:t>at </a:t>
            </a:r>
            <a:r>
              <a:rPr lang="en-US" altLang="zh-CN" sz="2400" dirty="0" err="1" smtClean="0"/>
              <a:t>textFile</a:t>
            </a:r>
            <a:r>
              <a:rPr lang="en-US" altLang="zh-CN" sz="2400" dirty="0" smtClean="0"/>
              <a:t> at &lt;console&gt;:12 (1 partitions) </a:t>
            </a:r>
          </a:p>
          <a:p>
            <a:pPr>
              <a:buNone/>
            </a:pPr>
            <a:r>
              <a:rPr lang="en-US" altLang="zh-CN" sz="2400" dirty="0" smtClean="0"/>
              <a:t>               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HadoopRDD</a:t>
            </a:r>
            <a:r>
              <a:rPr lang="en-US" altLang="zh-CN" sz="2400" dirty="0" smtClean="0">
                <a:solidFill>
                  <a:srgbClr val="FF0000"/>
                </a:solidFill>
              </a:rPr>
              <a:t>[0]</a:t>
            </a:r>
            <a:r>
              <a:rPr lang="en-US" altLang="zh-CN" sz="2400" dirty="0" smtClean="0"/>
              <a:t> at </a:t>
            </a:r>
            <a:r>
              <a:rPr lang="en-US" altLang="zh-CN" sz="2400" dirty="0" err="1" smtClean="0"/>
              <a:t>textFile</a:t>
            </a:r>
            <a:r>
              <a:rPr lang="en-US" altLang="zh-CN" sz="2400" dirty="0" smtClean="0"/>
              <a:t> at &lt;console&gt;:12 (1 partitions)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DAG</a:t>
            </a:r>
            <a:r>
              <a:rPr lang="zh-CN" altLang="en-US" dirty="0" smtClean="0"/>
              <a:t>调度与</a:t>
            </a:r>
            <a:r>
              <a:rPr lang="en-US" altLang="zh-CN" dirty="0" smtClean="0"/>
              <a:t>RDD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中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的高效与</a:t>
            </a:r>
            <a:r>
              <a:rPr lang="en-US" altLang="zh-CN" sz="2400" dirty="0" smtClean="0"/>
              <a:t>DAG</a:t>
            </a:r>
            <a:r>
              <a:rPr lang="zh-CN" altLang="en-US" sz="2400" dirty="0" smtClean="0"/>
              <a:t>图有着很大的关系。 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对有向无环图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进行调度，确定</a:t>
            </a:r>
            <a:r>
              <a:rPr lang="zh-CN" altLang="en-US" sz="2400" b="1" dirty="0" smtClean="0"/>
              <a:t>阶段（</a:t>
            </a:r>
            <a:r>
              <a:rPr lang="en-US" altLang="zh-CN" sz="2400" b="1" dirty="0" smtClean="0"/>
              <a:t>Stage</a:t>
            </a:r>
            <a:r>
              <a:rPr lang="zh-CN" altLang="en-US" sz="2400" b="1" dirty="0" smtClean="0"/>
              <a:t>）、分区（</a:t>
            </a:r>
            <a:r>
              <a:rPr lang="en-US" altLang="zh-CN" sz="2400" b="1" dirty="0" smtClean="0"/>
              <a:t>Partition</a:t>
            </a:r>
            <a:r>
              <a:rPr lang="zh-CN" altLang="en-US" sz="2400" b="1" dirty="0" smtClean="0"/>
              <a:t>）、流水线（</a:t>
            </a:r>
            <a:r>
              <a:rPr lang="en-US" altLang="zh-CN" sz="2400" b="1" dirty="0" smtClean="0"/>
              <a:t>Pipeline</a:t>
            </a:r>
            <a:r>
              <a:rPr lang="zh-CN" altLang="en-US" sz="2400" b="1" dirty="0" smtClean="0"/>
              <a:t>）、任务（</a:t>
            </a:r>
            <a:r>
              <a:rPr lang="en-US" altLang="zh-CN" sz="2400" b="1" dirty="0" smtClean="0"/>
              <a:t>Task</a:t>
            </a:r>
            <a:r>
              <a:rPr lang="zh-CN" altLang="en-US" sz="2400" b="1" dirty="0" smtClean="0"/>
              <a:t>）</a:t>
            </a:r>
            <a:r>
              <a:rPr lang="zh-CN" altLang="en-US" sz="2400" dirty="0" smtClean="0"/>
              <a:t>和</a:t>
            </a:r>
            <a:r>
              <a:rPr lang="zh-CN" altLang="en-US" sz="2400" b="1" dirty="0" smtClean="0"/>
              <a:t>缓存（</a:t>
            </a:r>
            <a:r>
              <a:rPr lang="en-US" altLang="zh-CN" sz="2400" b="1" dirty="0" smtClean="0"/>
              <a:t>Cache</a:t>
            </a:r>
            <a:r>
              <a:rPr lang="zh-CN" altLang="en-US" sz="2400" b="1" dirty="0" smtClean="0"/>
              <a:t>）</a:t>
            </a:r>
            <a:r>
              <a:rPr lang="zh-CN" altLang="en-US" sz="2400" dirty="0" smtClean="0"/>
              <a:t>，进行优化，并在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集群上运行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DAG</a:t>
            </a:r>
            <a:r>
              <a:rPr lang="zh-CN" altLang="en-US" sz="2400" dirty="0" smtClean="0"/>
              <a:t>调度中对计算过程划分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的依据是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之间的依赖关系（宽依赖关系），其中分区是划分任务的依据。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144</a:t>
            </a:fld>
            <a:endParaRPr lang="zh-CN" altLang="en-US"/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Job-stage-task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Job</a:t>
            </a:r>
            <a:r>
              <a:rPr lang="en-US" altLang="zh-CN" sz="2400" dirty="0" smtClean="0"/>
              <a:t> : </a:t>
            </a:r>
            <a:r>
              <a:rPr lang="zh-CN" altLang="en-US" sz="2400" dirty="0" smtClean="0"/>
              <a:t>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由一个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action</a:t>
            </a:r>
            <a:r>
              <a:rPr lang="zh-CN" altLang="en-US" sz="2400" dirty="0" smtClean="0"/>
              <a:t>动作（例如</a:t>
            </a:r>
            <a:r>
              <a:rPr lang="en-US" altLang="zh-CN" sz="2400" dirty="0" smtClean="0"/>
              <a:t>count</a:t>
            </a:r>
            <a:r>
              <a:rPr lang="en-US" altLang="zh-CN" sz="2400" dirty="0"/>
              <a:t>() 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saveAsTextFile</a:t>
            </a:r>
            <a:r>
              <a:rPr lang="en-US" altLang="zh-CN" sz="2400" dirty="0"/>
              <a:t>()</a:t>
            </a:r>
            <a:r>
              <a:rPr lang="zh-CN" altLang="en-US" sz="2400" dirty="0" smtClean="0"/>
              <a:t>）触发，当需要执行一个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action</a:t>
            </a:r>
            <a:r>
              <a:rPr lang="zh-CN" altLang="en-US" sz="2400" dirty="0" smtClean="0"/>
              <a:t>时就会生成一个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Stage</a:t>
            </a:r>
            <a:r>
              <a:rPr lang="en-US" altLang="zh-CN" sz="2400" dirty="0" smtClean="0"/>
              <a:t> : stage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的组成单位，一个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会被切分成一至多个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，然后各个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会按照执行顺序依次执行。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r>
              <a:rPr lang="en-US" altLang="zh-CN" sz="2400" dirty="0"/>
              <a:t> : Task</a:t>
            </a:r>
            <a:r>
              <a:rPr lang="zh-CN" altLang="en-US" sz="2400" dirty="0"/>
              <a:t>是</a:t>
            </a:r>
            <a:r>
              <a:rPr lang="en-US" altLang="zh-CN" sz="2400" dirty="0"/>
              <a:t>stage</a:t>
            </a:r>
            <a:r>
              <a:rPr lang="zh-CN" altLang="en-US" sz="2400" dirty="0"/>
              <a:t>下的一个任务执行单元，一个</a:t>
            </a:r>
            <a:r>
              <a:rPr lang="en-US" altLang="zh-CN" sz="2400" dirty="0"/>
              <a:t>task</a:t>
            </a:r>
            <a:r>
              <a:rPr lang="zh-CN" altLang="en-US" sz="2400" dirty="0"/>
              <a:t>对应一个</a:t>
            </a:r>
            <a:r>
              <a:rPr lang="en-US" altLang="zh-CN" sz="2400" dirty="0"/>
              <a:t>RDD</a:t>
            </a:r>
            <a:r>
              <a:rPr lang="zh-CN" altLang="en-US" sz="2400" dirty="0"/>
              <a:t>分区。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3366FF"/>
                </a:solidFill>
              </a:rPr>
              <a:t>     </a:t>
            </a:r>
            <a:r>
              <a:rPr lang="zh-CN" altLang="en-US" sz="2400" dirty="0">
                <a:solidFill>
                  <a:srgbClr val="3366FF"/>
                </a:solidFill>
              </a:rPr>
              <a:t>一般来说，一个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有多少个</a:t>
            </a:r>
            <a:r>
              <a:rPr lang="en-US" altLang="zh-CN" sz="2400" dirty="0">
                <a:solidFill>
                  <a:srgbClr val="3366FF"/>
                </a:solidFill>
              </a:rPr>
              <a:t>partition</a:t>
            </a:r>
            <a:r>
              <a:rPr lang="zh-CN" altLang="en-US" sz="2400" dirty="0">
                <a:solidFill>
                  <a:srgbClr val="3366FF"/>
                </a:solidFill>
              </a:rPr>
              <a:t>就会有多少个 </a:t>
            </a:r>
            <a:r>
              <a:rPr lang="en-US" altLang="zh-CN" sz="2400" dirty="0">
                <a:solidFill>
                  <a:srgbClr val="3366FF"/>
                </a:solidFill>
              </a:rPr>
              <a:t>task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145</a:t>
            </a:fld>
            <a:endParaRPr lang="zh-CN" altLang="en-US"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划分基本思想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317234" cy="4895998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将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分解成具有前后依赖关系的多个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根据</a:t>
            </a:r>
            <a:r>
              <a:rPr lang="en-US" altLang="zh-CN" sz="2400" dirty="0" err="1" smtClean="0"/>
              <a:t>ShuffleDependency</a:t>
            </a:r>
            <a:r>
              <a:rPr lang="zh-CN" altLang="en-US" sz="2400" dirty="0" smtClean="0"/>
              <a:t>划分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分为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ResultStage</a:t>
            </a:r>
            <a:r>
              <a:rPr lang="zh-CN" altLang="en-US" sz="2400" dirty="0" smtClean="0"/>
              <a:t>；一个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中包含一个</a:t>
            </a:r>
            <a:r>
              <a:rPr lang="en-US" altLang="zh-CN" sz="2400" dirty="0" err="1" smtClean="0"/>
              <a:t>ResultStage</a:t>
            </a:r>
            <a:r>
              <a:rPr lang="zh-CN" altLang="en-US" sz="2400" dirty="0" smtClean="0"/>
              <a:t>及多个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）一个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包含多个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的个数即该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finalRDD</a:t>
            </a:r>
            <a:r>
              <a:rPr lang="zh-CN" altLang="en-US" sz="2400" dirty="0" smtClean="0"/>
              <a:t>的分区数。</a:t>
            </a:r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）一个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中的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完全相同，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包含的都是</a:t>
            </a:r>
            <a:r>
              <a:rPr lang="en-US" altLang="zh-CN" sz="2400" dirty="0" err="1" smtClean="0"/>
              <a:t>ShuffleMapTask</a:t>
            </a:r>
            <a:r>
              <a:rPr lang="zh-CN" altLang="en-US" sz="2400" dirty="0" smtClean="0"/>
              <a:t>；</a:t>
            </a:r>
            <a:r>
              <a:rPr lang="en-US" altLang="zh-CN" sz="2400" dirty="0" err="1" smtClean="0"/>
              <a:t>ResultStage</a:t>
            </a:r>
            <a:r>
              <a:rPr lang="zh-CN" altLang="en-US" sz="2400" dirty="0" smtClean="0"/>
              <a:t>包含的都是</a:t>
            </a:r>
            <a:r>
              <a:rPr lang="en-US" altLang="zh-CN" sz="2400" dirty="0" err="1" smtClean="0"/>
              <a:t>ResultTask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147</a:t>
            </a:fld>
            <a:endParaRPr lang="zh-CN" altLang="en-US"/>
          </a:p>
        </p:txBody>
      </p:sp>
      <p:pic>
        <p:nvPicPr>
          <p:cNvPr id="5" name="内容占位符 4" descr="Spark的stage划分函数调用流程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395536" y="476672"/>
            <a:ext cx="8483924" cy="6000328"/>
          </a:xfrm>
        </p:spPr>
      </p:pic>
      <p:sp>
        <p:nvSpPr>
          <p:cNvPr id="6" name="矩形 5"/>
          <p:cNvSpPr/>
          <p:nvPr/>
        </p:nvSpPr>
        <p:spPr>
          <a:xfrm>
            <a:off x="395536" y="332656"/>
            <a:ext cx="387804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>
                <a:latin typeface="+mn-ea"/>
                <a:ea typeface="+mn-ea"/>
              </a:rPr>
              <a:t>DAGScheduler.handleJobSubmitted</a:t>
            </a:r>
            <a:endParaRPr lang="en-US" dirty="0" smtClean="0">
              <a:latin typeface="+mn-ea"/>
              <a:ea typeface="+mn-ea"/>
            </a:endParaRPr>
          </a:p>
          <a:p>
            <a:r>
              <a:rPr lang="zh-CN" altLang="en-US" dirty="0" smtClean="0">
                <a:latin typeface="+mn-ea"/>
                <a:ea typeface="+mn-ea"/>
              </a:rPr>
              <a:t>调用</a:t>
            </a:r>
            <a:r>
              <a:rPr lang="en-US" altLang="zh-CN" dirty="0" err="1" smtClean="0">
                <a:latin typeface="+mn-ea"/>
                <a:ea typeface="+mn-ea"/>
              </a:rPr>
              <a:t>newResultStage</a:t>
            </a:r>
            <a:endParaRPr lang="zh-CN" altLang="en-US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划分流程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private[scheduler] def </a:t>
            </a:r>
            <a:r>
              <a:rPr lang="en-US" sz="2400" dirty="0" err="1" smtClean="0">
                <a:solidFill>
                  <a:srgbClr val="3366FF"/>
                </a:solidFill>
              </a:rPr>
              <a:t>handleJobSubmitted</a:t>
            </a:r>
            <a:r>
              <a:rPr lang="en-US" sz="2400" dirty="0" smtClean="0"/>
              <a:t>(</a:t>
            </a:r>
            <a:r>
              <a:rPr lang="en-US" sz="2400" dirty="0" err="1" smtClean="0"/>
              <a:t>jobId</a:t>
            </a:r>
            <a:r>
              <a:rPr lang="en-US" sz="2400" dirty="0" smtClean="0"/>
              <a:t>: </a:t>
            </a:r>
            <a:r>
              <a:rPr lang="en-US" sz="2400" dirty="0" err="1" smtClean="0"/>
              <a:t>Int</a:t>
            </a:r>
            <a:r>
              <a:rPr lang="en-US" sz="2400" dirty="0" smtClean="0"/>
              <a:t>, </a:t>
            </a:r>
            <a:r>
              <a:rPr lang="en-US" sz="2400" dirty="0" err="1" smtClean="0"/>
              <a:t>finalRDD</a:t>
            </a:r>
            <a:r>
              <a:rPr lang="en-US" sz="2400" dirty="0" smtClean="0"/>
              <a:t>: RDD[_], …) {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var</a:t>
            </a:r>
            <a:r>
              <a:rPr lang="en-US" sz="2400" dirty="0" smtClean="0"/>
              <a:t> </a:t>
            </a:r>
            <a:r>
              <a:rPr lang="en-US" sz="2400" dirty="0" err="1" smtClean="0"/>
              <a:t>finalStage</a:t>
            </a:r>
            <a:r>
              <a:rPr lang="en-US" sz="2400" dirty="0" smtClean="0"/>
              <a:t>: </a:t>
            </a:r>
            <a:r>
              <a:rPr lang="en-US" sz="2400" dirty="0" err="1" smtClean="0"/>
              <a:t>ResultStage</a:t>
            </a:r>
            <a:r>
              <a:rPr lang="en-US" sz="2400" dirty="0" smtClean="0"/>
              <a:t> = null </a:t>
            </a:r>
          </a:p>
          <a:p>
            <a:r>
              <a:rPr lang="en-US" sz="2400" dirty="0" smtClean="0"/>
              <a:t>   try { </a:t>
            </a:r>
            <a:endParaRPr lang="en-US" altLang="zh-CN" sz="2400" dirty="0" smtClean="0"/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finalStage</a:t>
            </a:r>
            <a:r>
              <a:rPr lang="en-US" sz="2400" dirty="0" smtClean="0"/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newResultStage</a:t>
            </a:r>
            <a:r>
              <a:rPr lang="en-US" sz="2400" dirty="0" smtClean="0"/>
              <a:t>(</a:t>
            </a:r>
            <a:r>
              <a:rPr lang="en-US" sz="2400" dirty="0" err="1" smtClean="0"/>
              <a:t>finalRDD</a:t>
            </a:r>
            <a:r>
              <a:rPr lang="en-US" sz="2400" dirty="0" smtClean="0"/>
              <a:t>, </a:t>
            </a:r>
          </a:p>
          <a:p>
            <a:r>
              <a:rPr lang="en-US" sz="2400" dirty="0" smtClean="0"/>
              <a:t>         </a:t>
            </a:r>
            <a:r>
              <a:rPr lang="en-US" sz="2400" dirty="0" err="1" smtClean="0"/>
              <a:t>partitions.size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, </a:t>
            </a:r>
            <a:r>
              <a:rPr lang="en-US" sz="2400" dirty="0" err="1" smtClean="0"/>
              <a:t>callSite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   } catch { case e: Exception =&gt; return } </a:t>
            </a:r>
          </a:p>
          <a:p>
            <a:r>
              <a:rPr lang="en-US" sz="2400" dirty="0" smtClean="0"/>
              <a:t>   …</a:t>
            </a:r>
          </a:p>
          <a:p>
            <a:r>
              <a:rPr lang="en-US" altLang="zh-CN" sz="2400" dirty="0" smtClean="0"/>
              <a:t>}</a:t>
            </a:r>
          </a:p>
          <a:p>
            <a:endParaRPr lang="en-US" altLang="zh-CN" sz="1400" dirty="0">
              <a:solidFill>
                <a:srgbClr val="00B0F0"/>
              </a:solidFill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</a:rPr>
              <a:t>//</a:t>
            </a:r>
            <a:r>
              <a:rPr lang="zh-CN" altLang="en-US" sz="1400" dirty="0" smtClean="0">
                <a:solidFill>
                  <a:srgbClr val="00B0F0"/>
                </a:solidFill>
              </a:rPr>
              <a:t>参见：</a:t>
            </a:r>
            <a:r>
              <a:rPr lang="en-US" altLang="zh-CN" sz="1400" dirty="0" smtClean="0">
                <a:solidFill>
                  <a:srgbClr val="00B0F0"/>
                </a:solidFill>
              </a:rPr>
              <a:t>http://www.jianshu.com/p/50c5c1032206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148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256584"/>
          </a:xfrm>
        </p:spPr>
        <p:txBody>
          <a:bodyPr/>
          <a:lstStyle/>
          <a:p>
            <a:r>
              <a:rPr lang="en-US" sz="2400" dirty="0" smtClean="0"/>
              <a:t>private def </a:t>
            </a:r>
            <a:r>
              <a:rPr lang="en-US" sz="2400" dirty="0" err="1" smtClean="0">
                <a:solidFill>
                  <a:srgbClr val="3366FF"/>
                </a:solidFill>
              </a:rPr>
              <a:t>newResultStage</a:t>
            </a:r>
            <a:r>
              <a:rPr lang="en-US" sz="2400" dirty="0" smtClean="0"/>
              <a:t>( 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RDD[_], </a:t>
            </a:r>
            <a:r>
              <a:rPr lang="en-US" sz="2400" dirty="0" err="1" smtClean="0"/>
              <a:t>numTasks</a:t>
            </a:r>
            <a:r>
              <a:rPr lang="en-US" sz="2400" dirty="0" smtClean="0"/>
              <a:t>: </a:t>
            </a:r>
            <a:r>
              <a:rPr lang="en-US" sz="2400" dirty="0" err="1" smtClean="0"/>
              <a:t>Int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: </a:t>
            </a:r>
            <a:r>
              <a:rPr lang="en-US" sz="2400" dirty="0" err="1" smtClean="0"/>
              <a:t>Int</a:t>
            </a:r>
            <a:r>
              <a:rPr lang="en-US" sz="2400" dirty="0" smtClean="0"/>
              <a:t>, </a:t>
            </a:r>
            <a:r>
              <a:rPr lang="en-US" sz="2400" dirty="0" err="1" smtClean="0"/>
              <a:t>callSite</a:t>
            </a:r>
            <a:r>
              <a:rPr lang="en-US" sz="2400" dirty="0" smtClean="0"/>
              <a:t>: </a:t>
            </a:r>
            <a:r>
              <a:rPr lang="en-US" sz="2400" dirty="0" err="1" smtClean="0"/>
              <a:t>CallSite</a:t>
            </a:r>
            <a:r>
              <a:rPr lang="en-US" sz="2400" dirty="0" smtClean="0"/>
              <a:t>): </a:t>
            </a:r>
            <a:r>
              <a:rPr lang="en-US" sz="2400" dirty="0" err="1" smtClean="0"/>
              <a:t>ResultStage</a:t>
            </a:r>
            <a:r>
              <a:rPr lang="en-US" sz="2400" dirty="0" smtClean="0"/>
              <a:t> = {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(</a:t>
            </a:r>
            <a:r>
              <a:rPr lang="en-US" sz="2400" dirty="0" err="1" smtClean="0"/>
              <a:t>parentStages</a:t>
            </a:r>
            <a:r>
              <a:rPr lang="en-US" sz="2400" dirty="0" smtClean="0"/>
              <a:t>: List[Stage], id: </a:t>
            </a:r>
            <a:r>
              <a:rPr lang="en-US" sz="2400" dirty="0" err="1" smtClean="0"/>
              <a:t>Int</a:t>
            </a:r>
            <a:r>
              <a:rPr lang="en-US" sz="2400" dirty="0" smtClean="0"/>
              <a:t>) =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>
                <a:solidFill>
                  <a:srgbClr val="FF0000"/>
                </a:solidFill>
              </a:rPr>
              <a:t>getParentStagesAndId</a:t>
            </a:r>
            <a:r>
              <a:rPr lang="en-US" sz="2400" dirty="0" smtClean="0"/>
              <a:t>(</a:t>
            </a:r>
            <a:r>
              <a:rPr lang="en-US" sz="2400" dirty="0" err="1" smtClean="0"/>
              <a:t>rdd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stage: </a:t>
            </a:r>
            <a:r>
              <a:rPr lang="en-US" sz="2400" dirty="0" err="1" smtClean="0"/>
              <a:t>ResultStage</a:t>
            </a:r>
            <a:r>
              <a:rPr lang="en-US" sz="2400" dirty="0" smtClean="0"/>
              <a:t> = new </a:t>
            </a:r>
            <a:r>
              <a:rPr lang="en-US" sz="2400" dirty="0" err="1" smtClean="0"/>
              <a:t>ResultStage</a:t>
            </a:r>
            <a:r>
              <a:rPr lang="en-US" sz="2400" dirty="0" smtClean="0"/>
              <a:t>(id, </a:t>
            </a:r>
          </a:p>
          <a:p>
            <a:r>
              <a:rPr lang="en-US" sz="2400" dirty="0" smtClean="0"/>
              <a:t>      </a:t>
            </a:r>
            <a:r>
              <a:rPr lang="en-US" sz="2400" dirty="0" err="1" smtClean="0"/>
              <a:t>rdd</a:t>
            </a:r>
            <a:r>
              <a:rPr lang="en-US" sz="2400" dirty="0" smtClean="0"/>
              <a:t>, </a:t>
            </a:r>
            <a:r>
              <a:rPr lang="en-US" sz="2400" dirty="0" err="1" smtClean="0"/>
              <a:t>numTasks</a:t>
            </a:r>
            <a:r>
              <a:rPr lang="en-US" sz="2400" dirty="0" smtClean="0"/>
              <a:t>, </a:t>
            </a:r>
            <a:r>
              <a:rPr lang="en-US" sz="2400" dirty="0" err="1" smtClean="0"/>
              <a:t>parentStages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, </a:t>
            </a:r>
            <a:r>
              <a:rPr lang="en-US" sz="2400" dirty="0" err="1" smtClean="0"/>
              <a:t>callSite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stageIdToStage</a:t>
            </a:r>
            <a:r>
              <a:rPr lang="en-US" sz="2400" dirty="0" smtClean="0"/>
              <a:t>(id) = stage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updateJobIdStageIdMaps</a:t>
            </a:r>
            <a:r>
              <a:rPr lang="en-US" sz="2400" dirty="0" smtClean="0"/>
              <a:t>(</a:t>
            </a:r>
            <a:r>
              <a:rPr lang="en-US" sz="2400" dirty="0" err="1" smtClean="0"/>
              <a:t>jobId</a:t>
            </a:r>
            <a:r>
              <a:rPr lang="en-US" sz="2400" dirty="0" smtClean="0"/>
              <a:t>, stage)</a:t>
            </a:r>
          </a:p>
          <a:p>
            <a:r>
              <a:rPr lang="en-US" sz="2400" dirty="0" smtClean="0"/>
              <a:t>   stage </a:t>
            </a:r>
          </a:p>
          <a:p>
            <a:r>
              <a:rPr lang="en-US" sz="2400" dirty="0" smtClean="0"/>
              <a:t>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149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相关子系统（生态圈）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在机器学习方面有较多优势，特别适合需要多次迭代计算的算法。</a:t>
            </a:r>
            <a:endParaRPr lang="en-US" altLang="zh-CN" sz="2400" dirty="0" smtClean="0"/>
          </a:p>
          <a:p>
            <a:r>
              <a:rPr lang="zh-CN" altLang="en-US" sz="2400" dirty="0" smtClean="0"/>
              <a:t>      逻辑回归（</a:t>
            </a:r>
            <a:r>
              <a:rPr lang="en-US" altLang="zh-CN" sz="2400" dirty="0" err="1" smtClean="0"/>
              <a:t>Logistice</a:t>
            </a:r>
            <a:r>
              <a:rPr lang="en-US" altLang="zh-CN" sz="2400" dirty="0" smtClean="0"/>
              <a:t> Regression</a:t>
            </a:r>
            <a:r>
              <a:rPr lang="zh-CN" altLang="en-US" sz="2400" dirty="0" smtClean="0"/>
              <a:t>）、</a:t>
            </a:r>
            <a:endParaRPr lang="en-US" altLang="zh-CN" sz="2400" dirty="0" smtClean="0"/>
          </a:p>
          <a:p>
            <a:r>
              <a:rPr lang="zh-CN" altLang="en-US" sz="2400" dirty="0" smtClean="0"/>
              <a:t>      梯度下降法（</a:t>
            </a:r>
            <a:r>
              <a:rPr lang="en-US" altLang="zh-CN" sz="2400" dirty="0" smtClean="0"/>
              <a:t>Gradient descent</a:t>
            </a:r>
            <a:r>
              <a:rPr lang="zh-CN" altLang="en-US" sz="2400" dirty="0" smtClean="0"/>
              <a:t>）、</a:t>
            </a:r>
            <a:endParaRPr lang="en-US" altLang="zh-CN" sz="2400" dirty="0" smtClean="0"/>
          </a:p>
          <a:p>
            <a:r>
              <a:rPr lang="en-US" altLang="zh-CN" sz="2400" dirty="0" smtClean="0"/>
              <a:t>      </a:t>
            </a:r>
            <a:r>
              <a:rPr lang="zh-CN" altLang="en-US" sz="2400" dirty="0" smtClean="0"/>
              <a:t>交替最小二乘法（</a:t>
            </a:r>
            <a:r>
              <a:rPr lang="en-US" altLang="zh-CN" sz="2400" dirty="0" smtClean="0"/>
              <a:t>Alternating Least Squares</a:t>
            </a:r>
            <a:r>
              <a:rPr lang="zh-CN" altLang="en-US" sz="2400" dirty="0" smtClean="0"/>
              <a:t>）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在腾讯应用案例中，</a:t>
            </a:r>
            <a:r>
              <a:rPr lang="en-US" altLang="zh-CN" sz="2400" dirty="0" smtClean="0"/>
              <a:t>SQL</a:t>
            </a:r>
            <a:r>
              <a:rPr lang="zh-CN" altLang="en-US" sz="2400" dirty="0" smtClean="0"/>
              <a:t>查询性能普遍比</a:t>
            </a:r>
            <a:r>
              <a:rPr lang="en-US" altLang="zh-CN" sz="2400" dirty="0" smtClean="0"/>
              <a:t>Map-Reduce</a:t>
            </a:r>
            <a:r>
              <a:rPr lang="zh-CN" altLang="en-US" sz="2400" dirty="0" smtClean="0"/>
              <a:t>高出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倍以上，利用内存计算和内存表的特性，性能至少在</a:t>
            </a:r>
            <a:r>
              <a:rPr lang="en-US" altLang="zh-CN" sz="2400" dirty="0" smtClean="0"/>
              <a:t>10</a:t>
            </a:r>
            <a:r>
              <a:rPr lang="zh-CN" altLang="en-US" sz="2400" dirty="0" smtClean="0"/>
              <a:t>倍以上。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private def </a:t>
            </a:r>
            <a:r>
              <a:rPr lang="en-US" sz="2400" dirty="0" err="1" smtClean="0">
                <a:solidFill>
                  <a:srgbClr val="3366FF"/>
                </a:solidFill>
              </a:rPr>
              <a:t>getParentStagesAndId</a:t>
            </a:r>
            <a:r>
              <a:rPr lang="en-US" sz="2400" dirty="0" smtClean="0"/>
              <a:t>(</a:t>
            </a:r>
            <a:r>
              <a:rPr lang="en-US" sz="2400" dirty="0" err="1" smtClean="0"/>
              <a:t>rdd</a:t>
            </a:r>
            <a:r>
              <a:rPr lang="en-US" sz="2400" dirty="0" smtClean="0"/>
              <a:t>: RDD[_], </a:t>
            </a:r>
            <a:r>
              <a:rPr lang="en-US" sz="2400" dirty="0" err="1" smtClean="0"/>
              <a:t>jobId</a:t>
            </a:r>
            <a:r>
              <a:rPr lang="en-US" sz="2400" dirty="0" smtClean="0"/>
              <a:t>: </a:t>
            </a:r>
            <a:r>
              <a:rPr lang="en-US" sz="2400" dirty="0" err="1" smtClean="0"/>
              <a:t>Int</a:t>
            </a:r>
            <a:r>
              <a:rPr lang="en-US" sz="2400" dirty="0" smtClean="0"/>
              <a:t>): (List[Stage], </a:t>
            </a:r>
            <a:r>
              <a:rPr lang="en-US" sz="2400" dirty="0" err="1" smtClean="0"/>
              <a:t>Int</a:t>
            </a:r>
            <a:r>
              <a:rPr lang="en-US" sz="2400" dirty="0" smtClean="0"/>
              <a:t>) = {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parentStages</a:t>
            </a:r>
            <a:r>
              <a:rPr lang="en-US" sz="2400" dirty="0" smtClean="0"/>
              <a:t> = </a:t>
            </a:r>
            <a:r>
              <a:rPr lang="en-US" sz="2400" dirty="0" err="1" smtClean="0">
                <a:solidFill>
                  <a:srgbClr val="FF0000"/>
                </a:solidFill>
              </a:rPr>
              <a:t>getParentStages</a:t>
            </a:r>
            <a:r>
              <a:rPr lang="en-US" sz="2400" dirty="0" smtClean="0"/>
              <a:t>(</a:t>
            </a:r>
            <a:r>
              <a:rPr lang="en-US" sz="2400" dirty="0" err="1" smtClean="0"/>
              <a:t>rdd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) 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id = </a:t>
            </a:r>
            <a:r>
              <a:rPr lang="en-US" sz="2400" dirty="0" err="1" smtClean="0"/>
              <a:t>nextStageId.getAndIncrement</a:t>
            </a:r>
            <a:r>
              <a:rPr lang="en-US" sz="2400" dirty="0" smtClean="0"/>
              <a:t>() //&lt; </a:t>
            </a:r>
            <a:r>
              <a:rPr lang="zh-CN" altLang="en-US" sz="2400" dirty="0" smtClean="0"/>
              <a:t>确定每个</a:t>
            </a:r>
            <a:r>
              <a:rPr lang="en-US" sz="2400" dirty="0" smtClean="0"/>
              <a:t>stage</a:t>
            </a:r>
            <a:r>
              <a:rPr lang="zh-CN" altLang="en-US" sz="2400" dirty="0" smtClean="0"/>
              <a:t>的</a:t>
            </a:r>
            <a:r>
              <a:rPr lang="en-US" sz="2400" dirty="0" smtClean="0"/>
              <a:t>id，</a:t>
            </a:r>
            <a:r>
              <a:rPr lang="zh-CN" altLang="en-US" sz="2400" dirty="0" smtClean="0"/>
              <a:t>划分</a:t>
            </a:r>
            <a:r>
              <a:rPr lang="en-US" sz="2400" dirty="0" smtClean="0"/>
              <a:t>stage</a:t>
            </a:r>
            <a:r>
              <a:rPr lang="zh-CN" altLang="en-US" sz="2400" dirty="0" smtClean="0"/>
              <a:t>时，会从右到左，因为是递归调用，其实越左的</a:t>
            </a:r>
            <a:r>
              <a:rPr lang="en-US" sz="2400" dirty="0" smtClean="0"/>
              <a:t>stage</a:t>
            </a:r>
            <a:r>
              <a:rPr lang="zh-CN" altLang="en-US" sz="2400" dirty="0" smtClean="0"/>
              <a:t>创建时，越早调到</a:t>
            </a:r>
            <a:endParaRPr lang="en-US" altLang="zh-CN" sz="2400" dirty="0" smtClean="0"/>
          </a:p>
          <a:p>
            <a:r>
              <a:rPr lang="en-US" altLang="zh-CN" sz="2400" dirty="0" smtClean="0"/>
              <a:t>   …</a:t>
            </a:r>
          </a:p>
          <a:p>
            <a:r>
              <a:rPr lang="en-US" sz="2400" dirty="0" smtClean="0"/>
              <a:t>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150</a:t>
            </a:fld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151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467544" y="332656"/>
            <a:ext cx="8183562" cy="626469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private def </a:t>
            </a:r>
            <a:r>
              <a:rPr lang="en-US" sz="1800" dirty="0" err="1" smtClean="0">
                <a:solidFill>
                  <a:srgbClr val="3366FF"/>
                </a:solidFill>
              </a:rPr>
              <a:t>getParentStages</a:t>
            </a:r>
            <a:r>
              <a:rPr lang="en-US" sz="1800" dirty="0" smtClean="0"/>
              <a:t>(</a:t>
            </a:r>
            <a:r>
              <a:rPr lang="en-US" sz="1800" dirty="0" err="1" smtClean="0"/>
              <a:t>rdd</a:t>
            </a:r>
            <a:r>
              <a:rPr lang="en-US" sz="1800" dirty="0" smtClean="0"/>
              <a:t>: RDD[_], </a:t>
            </a:r>
            <a:r>
              <a:rPr lang="en-US" sz="1800" dirty="0" err="1" smtClean="0"/>
              <a:t>jobId</a:t>
            </a:r>
            <a:r>
              <a:rPr lang="en-US" sz="1800" dirty="0" smtClean="0"/>
              <a:t>: </a:t>
            </a:r>
            <a:r>
              <a:rPr lang="en-US" sz="1800" dirty="0" err="1" smtClean="0"/>
              <a:t>Int</a:t>
            </a:r>
            <a:r>
              <a:rPr lang="en-US" sz="1800" dirty="0" smtClean="0"/>
              <a:t>): List[Stage] = {  //&lt; </a:t>
            </a:r>
            <a:r>
              <a:rPr lang="zh-CN" altLang="en-US" sz="1800" dirty="0" smtClean="0"/>
              <a:t>通过</a:t>
            </a:r>
            <a:r>
              <a:rPr lang="en-US" altLang="zh-CN" sz="1800" dirty="0" smtClean="0"/>
              <a:t>L</a:t>
            </a:r>
            <a:r>
              <a:rPr lang="en-US" sz="1800" dirty="0" smtClean="0"/>
              <a:t>ist</a:t>
            </a:r>
            <a:r>
              <a:rPr lang="zh-CN" altLang="en-US" sz="1800" dirty="0" smtClean="0"/>
              <a:t>逐级访问得到父</a:t>
            </a:r>
            <a:r>
              <a:rPr lang="en-US" sz="1800" dirty="0" smtClean="0"/>
              <a:t>stage</a:t>
            </a:r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val</a:t>
            </a:r>
            <a:r>
              <a:rPr lang="en-US" sz="1800" dirty="0" smtClean="0"/>
              <a:t> parents = new </a:t>
            </a:r>
            <a:r>
              <a:rPr lang="en-US" sz="1800" dirty="0" err="1" smtClean="0"/>
              <a:t>HashSet</a:t>
            </a:r>
            <a:r>
              <a:rPr lang="en-US" sz="1800" dirty="0" smtClean="0"/>
              <a:t>[Stage]</a:t>
            </a:r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val</a:t>
            </a:r>
            <a:r>
              <a:rPr lang="en-US" sz="1800" dirty="0" smtClean="0"/>
              <a:t> visited = new </a:t>
            </a:r>
            <a:r>
              <a:rPr lang="en-US" sz="1800" dirty="0" err="1" smtClean="0"/>
              <a:t>HashSet</a:t>
            </a:r>
            <a:r>
              <a:rPr lang="en-US" sz="1800" dirty="0" smtClean="0"/>
              <a:t>[RDD[_]] //&lt; </a:t>
            </a:r>
            <a:r>
              <a:rPr lang="zh-CN" altLang="en-US" sz="1800" dirty="0" smtClean="0"/>
              <a:t>已经遍历的</a:t>
            </a:r>
            <a:r>
              <a:rPr lang="en-US" sz="1800" dirty="0" err="1" smtClean="0"/>
              <a:t>rdd</a:t>
            </a:r>
            <a:endParaRPr lang="en-US" sz="1800" dirty="0" smtClean="0"/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val</a:t>
            </a:r>
            <a:r>
              <a:rPr lang="en-US" sz="1800" dirty="0" smtClean="0"/>
              <a:t> </a:t>
            </a:r>
            <a:r>
              <a:rPr lang="en-US" sz="1800" dirty="0" err="1" smtClean="0"/>
              <a:t>waitingForVisit</a:t>
            </a:r>
            <a:r>
              <a:rPr lang="en-US" sz="1800" dirty="0" smtClean="0"/>
              <a:t> = new Stack[RDD[_]]</a:t>
            </a:r>
          </a:p>
          <a:p>
            <a:pPr marL="0" indent="0">
              <a:buNone/>
            </a:pPr>
            <a:r>
              <a:rPr lang="en-US" sz="1800" dirty="0" smtClean="0"/>
              <a:t>   def visit(r: RDD[_]) {</a:t>
            </a:r>
          </a:p>
          <a:p>
            <a:pPr marL="0" indent="0">
              <a:buNone/>
            </a:pPr>
            <a:r>
              <a:rPr lang="en-US" sz="1800" dirty="0" smtClean="0"/>
              <a:t>      if (!visited(r)) {</a:t>
            </a:r>
          </a:p>
          <a:p>
            <a:pPr marL="0" indent="0">
              <a:buNone/>
            </a:pPr>
            <a:r>
              <a:rPr lang="en-US" sz="1800" dirty="0" smtClean="0"/>
              <a:t>         visited += r </a:t>
            </a:r>
          </a:p>
          <a:p>
            <a:pPr marL="0" indent="0">
              <a:buNone/>
            </a:pPr>
            <a:r>
              <a:rPr lang="en-US" sz="1800" dirty="0" smtClean="0"/>
              <a:t>         for (</a:t>
            </a:r>
            <a:r>
              <a:rPr lang="en-US" sz="1800" dirty="0" err="1" smtClean="0"/>
              <a:t>dep</a:t>
            </a:r>
            <a:r>
              <a:rPr lang="en-US" sz="1800" dirty="0" smtClean="0"/>
              <a:t> &lt;- </a:t>
            </a:r>
            <a:r>
              <a:rPr lang="en-US" sz="1800" dirty="0" err="1" smtClean="0"/>
              <a:t>r.dependencies</a:t>
            </a:r>
            <a:r>
              <a:rPr lang="en-US" sz="1800" dirty="0" smtClean="0"/>
              <a:t>) {</a:t>
            </a:r>
          </a:p>
          <a:p>
            <a:pPr marL="0" indent="0">
              <a:buNone/>
            </a:pPr>
            <a:r>
              <a:rPr lang="en-US" sz="1800" dirty="0" smtClean="0"/>
              <a:t>            </a:t>
            </a:r>
            <a:r>
              <a:rPr lang="en-US" sz="1800" dirty="0" err="1" smtClean="0"/>
              <a:t>dep</a:t>
            </a:r>
            <a:r>
              <a:rPr lang="en-US" sz="1800" dirty="0" smtClean="0"/>
              <a:t> match { </a:t>
            </a:r>
            <a:r>
              <a:rPr lang="en-US" sz="1800" dirty="0" smtClean="0">
                <a:solidFill>
                  <a:srgbClr val="3366FF"/>
                </a:solidFill>
              </a:rPr>
              <a:t>//&lt; </a:t>
            </a:r>
            <a:r>
              <a:rPr lang="zh-CN" altLang="en-US" sz="1800" dirty="0" smtClean="0">
                <a:solidFill>
                  <a:srgbClr val="3366FF"/>
                </a:solidFill>
              </a:rPr>
              <a:t>若为宽依赖，调用</a:t>
            </a:r>
            <a:r>
              <a:rPr lang="en-US" sz="1800" dirty="0" err="1" smtClean="0">
                <a:solidFill>
                  <a:srgbClr val="3366FF"/>
                </a:solidFill>
              </a:rPr>
              <a:t>getShuffleMapStage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 smtClean="0"/>
              <a:t>               case </a:t>
            </a:r>
            <a:r>
              <a:rPr lang="en-US" sz="1800" dirty="0" err="1" smtClean="0"/>
              <a:t>shufDep</a:t>
            </a:r>
            <a:r>
              <a:rPr lang="en-US" sz="1800" dirty="0" smtClean="0"/>
              <a:t>: </a:t>
            </a:r>
            <a:r>
              <a:rPr lang="en-US" sz="1800" dirty="0" err="1" smtClean="0"/>
              <a:t>ShuffleDependency</a:t>
            </a:r>
            <a:r>
              <a:rPr lang="en-US" sz="1800" dirty="0" smtClean="0"/>
              <a:t>[_, _, _] =&gt; parents += </a:t>
            </a:r>
            <a:r>
              <a:rPr lang="en-US" sz="1800" dirty="0" err="1" smtClean="0">
                <a:solidFill>
                  <a:srgbClr val="FF0000"/>
                </a:solidFill>
              </a:rPr>
              <a:t>getShuffleMapStage</a:t>
            </a:r>
            <a:r>
              <a:rPr lang="en-US" sz="1800" dirty="0" smtClean="0"/>
              <a:t>(</a:t>
            </a:r>
            <a:r>
              <a:rPr lang="en-US" sz="1800" dirty="0" err="1" smtClean="0"/>
              <a:t>shufDep</a:t>
            </a:r>
            <a:r>
              <a:rPr lang="en-US" sz="1800" dirty="0" smtClean="0"/>
              <a:t>, </a:t>
            </a:r>
            <a:r>
              <a:rPr lang="en-US" sz="1800" dirty="0" err="1" smtClean="0"/>
              <a:t>jobId</a:t>
            </a:r>
            <a:r>
              <a:rPr lang="en-US" sz="1800" dirty="0" smtClean="0"/>
              <a:t>) </a:t>
            </a:r>
          </a:p>
          <a:p>
            <a:pPr marL="0" indent="0">
              <a:buNone/>
            </a:pPr>
            <a:r>
              <a:rPr lang="en-US" sz="1800" dirty="0" smtClean="0"/>
              <a:t>               case _ =&gt; </a:t>
            </a:r>
            <a:r>
              <a:rPr lang="en-US" sz="1800" dirty="0" smtClean="0">
                <a:solidFill>
                  <a:srgbClr val="3366FF"/>
                </a:solidFill>
              </a:rPr>
              <a:t>//&lt; </a:t>
            </a:r>
            <a:r>
              <a:rPr lang="zh-CN" altLang="en-US" sz="1800" dirty="0" smtClean="0">
                <a:solidFill>
                  <a:srgbClr val="3366FF"/>
                </a:solidFill>
              </a:rPr>
              <a:t>若为窄依赖，将该依赖中的</a:t>
            </a:r>
            <a:r>
              <a:rPr lang="en-US" sz="1800" dirty="0" err="1" smtClean="0">
                <a:solidFill>
                  <a:srgbClr val="3366FF"/>
                </a:solidFill>
              </a:rPr>
              <a:t>rdd</a:t>
            </a:r>
            <a:r>
              <a:rPr lang="zh-CN" altLang="en-US" sz="1800" dirty="0" smtClean="0">
                <a:solidFill>
                  <a:srgbClr val="3366FF"/>
                </a:solidFill>
              </a:rPr>
              <a:t>加入到待</a:t>
            </a:r>
            <a:r>
              <a:rPr lang="en-US" sz="1800" dirty="0" smtClean="0">
                <a:solidFill>
                  <a:srgbClr val="3366FF"/>
                </a:solidFill>
              </a:rPr>
              <a:t>visit</a:t>
            </a:r>
            <a:r>
              <a:rPr lang="zh-CN" altLang="en-US" sz="1800" dirty="0" smtClean="0">
                <a:solidFill>
                  <a:srgbClr val="3366FF"/>
                </a:solidFill>
              </a:rPr>
              <a:t>栈，以保证能逐级向上遍历</a:t>
            </a:r>
            <a:r>
              <a:rPr lang="en-US" sz="1800" dirty="0" smtClean="0">
                <a:solidFill>
                  <a:srgbClr val="3366FF"/>
                </a:solidFill>
              </a:rPr>
              <a:t>，</a:t>
            </a:r>
            <a:r>
              <a:rPr lang="zh-CN" altLang="en-US" sz="1800" dirty="0" smtClean="0">
                <a:solidFill>
                  <a:srgbClr val="3366FF"/>
                </a:solidFill>
              </a:rPr>
              <a:t>直至遍历整个</a:t>
            </a:r>
            <a:r>
              <a:rPr lang="en-US" sz="1800" dirty="0" smtClean="0">
                <a:solidFill>
                  <a:srgbClr val="3366FF"/>
                </a:solidFill>
              </a:rPr>
              <a:t>DAG</a:t>
            </a:r>
            <a:r>
              <a:rPr lang="zh-CN" altLang="en-US" sz="1800" dirty="0" smtClean="0">
                <a:solidFill>
                  <a:srgbClr val="3366FF"/>
                </a:solidFill>
              </a:rPr>
              <a:t>图</a:t>
            </a:r>
            <a:endParaRPr lang="en-US" altLang="zh-CN" sz="18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sz="1800" dirty="0" smtClean="0"/>
              <a:t>                  </a:t>
            </a:r>
            <a:r>
              <a:rPr lang="en-US" sz="1800" dirty="0" err="1" smtClean="0"/>
              <a:t>waitingForVisit.push</a:t>
            </a:r>
            <a:r>
              <a:rPr lang="en-US" sz="1800" dirty="0" smtClean="0"/>
              <a:t>(dep.rdd) } } } }</a:t>
            </a:r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waitingForVisit.push</a:t>
            </a:r>
            <a:r>
              <a:rPr lang="en-US" sz="1800" dirty="0" smtClean="0"/>
              <a:t>(</a:t>
            </a:r>
            <a:r>
              <a:rPr lang="en-US" sz="1800" dirty="0" err="1" smtClean="0"/>
              <a:t>rdd</a:t>
            </a:r>
            <a:r>
              <a:rPr lang="en-US" sz="1800" dirty="0" smtClean="0"/>
              <a:t>) </a:t>
            </a:r>
          </a:p>
          <a:p>
            <a:pPr marL="0" indent="0">
              <a:buNone/>
            </a:pPr>
            <a:r>
              <a:rPr lang="en-US" sz="1800" dirty="0" smtClean="0"/>
              <a:t>   while (</a:t>
            </a:r>
            <a:r>
              <a:rPr lang="en-US" sz="1800" dirty="0" err="1" smtClean="0"/>
              <a:t>waitingForVisit.nonEmpty</a:t>
            </a:r>
            <a:r>
              <a:rPr lang="en-US" sz="1800" dirty="0" smtClean="0"/>
              <a:t>) { visit(waitingForVisit.pop()) </a:t>
            </a:r>
          </a:p>
          <a:p>
            <a:pPr marL="0" indent="0">
              <a:buNone/>
            </a:pPr>
            <a:r>
              <a:rPr lang="en-US" sz="1800" dirty="0" smtClean="0"/>
              <a:t>   } </a:t>
            </a:r>
          </a:p>
          <a:p>
            <a:pPr marL="0" indent="0">
              <a:buNone/>
            </a:pPr>
            <a:r>
              <a:rPr lang="en-US" sz="1800" dirty="0" smtClean="0"/>
              <a:t>   </a:t>
            </a:r>
            <a:r>
              <a:rPr lang="en-US" sz="1800" dirty="0" err="1" smtClean="0"/>
              <a:t>parents.toList</a:t>
            </a:r>
            <a:r>
              <a:rPr lang="en-US" sz="1800" dirty="0" smtClean="0"/>
              <a:t> </a:t>
            </a:r>
          </a:p>
          <a:p>
            <a:pPr marL="0" indent="0">
              <a:buNone/>
            </a:pPr>
            <a:r>
              <a:rPr lang="en-US" sz="1800" dirty="0" smtClean="0"/>
              <a:t>}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518457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     </a:t>
            </a:r>
            <a:r>
              <a:rPr lang="en-US" sz="2400" dirty="0" err="1" smtClean="0"/>
              <a:t>getParentStages</a:t>
            </a:r>
            <a:r>
              <a:rPr lang="zh-CN" altLang="en-US" sz="2400" dirty="0" smtClean="0"/>
              <a:t>遍历整个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依赖图的</a:t>
            </a:r>
            <a:r>
              <a:rPr lang="en-US" sz="2400" dirty="0" err="1" smtClean="0"/>
              <a:t>finalRDD</a:t>
            </a:r>
            <a:r>
              <a:rPr lang="zh-CN" altLang="en-US" sz="2400" dirty="0" smtClean="0"/>
              <a:t>的</a:t>
            </a:r>
            <a:r>
              <a:rPr lang="en-US" sz="2400" dirty="0" smtClean="0"/>
              <a:t>List[dependency]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     若遇到宽依赖（</a:t>
            </a:r>
            <a:r>
              <a:rPr lang="en-US" sz="2400" dirty="0" err="1" smtClean="0"/>
              <a:t>ShuffleDependency</a:t>
            </a:r>
            <a:r>
              <a:rPr lang="zh-CN" altLang="en-US" sz="2400" dirty="0" smtClean="0"/>
              <a:t>）则调用</a:t>
            </a:r>
            <a:r>
              <a:rPr lang="en-US" sz="2400" dirty="0" err="1" smtClean="0">
                <a:solidFill>
                  <a:srgbClr val="FF0000"/>
                </a:solidFill>
              </a:rPr>
              <a:t>getShuffleMapStage</a:t>
            </a:r>
            <a:r>
              <a:rPr lang="en-US" sz="2400" dirty="0" smtClean="0"/>
              <a:t>(</a:t>
            </a:r>
            <a:r>
              <a:rPr lang="en-US" sz="2400" dirty="0" err="1" smtClean="0"/>
              <a:t>shufDep</a:t>
            </a:r>
            <a:r>
              <a:rPr lang="en-US" sz="2400" dirty="0" smtClean="0"/>
              <a:t>, </a:t>
            </a:r>
            <a:r>
              <a:rPr lang="en-US" sz="2400" dirty="0" err="1" smtClean="0"/>
              <a:t>jobId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返回一个</a:t>
            </a:r>
            <a:r>
              <a:rPr lang="en-US" sz="2400" dirty="0" err="1" smtClean="0"/>
              <a:t>ShuffleMapStage</a:t>
            </a:r>
            <a:r>
              <a:rPr lang="zh-CN" altLang="en-US" sz="2400" dirty="0" smtClean="0"/>
              <a:t>类型对象，添加到父</a:t>
            </a:r>
            <a:r>
              <a:rPr lang="en-US" sz="2400" dirty="0" smtClean="0"/>
              <a:t>stage</a:t>
            </a:r>
            <a:r>
              <a:rPr lang="zh-CN" altLang="en-US" sz="2400" dirty="0" smtClean="0"/>
              <a:t>列表中；</a:t>
            </a:r>
            <a:endParaRPr lang="en-US" altLang="zh-CN" sz="2400" dirty="0" smtClean="0"/>
          </a:p>
          <a:p>
            <a:r>
              <a:rPr lang="zh-CN" altLang="en-US" sz="2400" dirty="0" smtClean="0"/>
              <a:t>     若遇到窄依赖（</a:t>
            </a:r>
            <a:r>
              <a:rPr lang="en-US" sz="2400" dirty="0" err="1" smtClean="0"/>
              <a:t>NarrowDenpendency</a:t>
            </a:r>
            <a:r>
              <a:rPr lang="zh-CN" altLang="en-US" sz="2400" dirty="0" smtClean="0"/>
              <a:t>）则将该</a:t>
            </a:r>
            <a:r>
              <a:rPr lang="en-US" sz="2400" dirty="0" err="1" smtClean="0"/>
              <a:t>NarrowDenpendency</a:t>
            </a:r>
            <a:r>
              <a:rPr lang="zh-CN" altLang="en-US" sz="2400" dirty="0" smtClean="0"/>
              <a:t>包含的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加入到待</a:t>
            </a:r>
            <a:r>
              <a:rPr lang="en-US" sz="2400" dirty="0" smtClean="0"/>
              <a:t>visit</a:t>
            </a:r>
            <a:r>
              <a:rPr lang="zh-CN" altLang="en-US" sz="2400" dirty="0" smtClean="0"/>
              <a:t>队列中，之后继续遍历待</a:t>
            </a:r>
            <a:r>
              <a:rPr lang="en-US" sz="2400" dirty="0" smtClean="0"/>
              <a:t>visit</a:t>
            </a:r>
            <a:r>
              <a:rPr lang="zh-CN" altLang="en-US" sz="2400" dirty="0" smtClean="0"/>
              <a:t>队列中的</a:t>
            </a:r>
            <a:r>
              <a:rPr lang="en-US" sz="2400" dirty="0" smtClean="0"/>
              <a:t>RDD，</a:t>
            </a:r>
            <a:r>
              <a:rPr lang="zh-CN" altLang="en-US" sz="2400" dirty="0" smtClean="0"/>
              <a:t>直到遇到</a:t>
            </a:r>
            <a:r>
              <a:rPr lang="en-US" sz="2400" dirty="0" err="1" smtClean="0"/>
              <a:t>ShuffleDependency</a:t>
            </a:r>
            <a:r>
              <a:rPr lang="zh-CN" altLang="en-US" sz="2400" dirty="0" smtClean="0"/>
              <a:t>或无依赖的</a:t>
            </a:r>
            <a:r>
              <a:rPr lang="en-US" sz="2400" dirty="0" smtClean="0"/>
              <a:t>RDD。</a:t>
            </a:r>
          </a:p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getParentStages</a:t>
            </a:r>
            <a:r>
              <a:rPr lang="zh-CN" altLang="en-US" sz="2400" dirty="0" smtClean="0"/>
              <a:t>并不会遍历整个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依赖图，而是一级一级遍历直到所有“遍历路线”都碰到了宽依赖就停止，之后的遍历交给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getShuffleMapStage</a:t>
            </a:r>
            <a:r>
              <a:rPr lang="zh-CN" altLang="en-US" sz="2400" dirty="0" smtClean="0">
                <a:solidFill>
                  <a:srgbClr val="FF0000"/>
                </a:solidFill>
              </a:rPr>
              <a:t>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152</a:t>
            </a:fld>
            <a:endParaRPr lang="zh-CN" alt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5040014"/>
          </a:xfrm>
        </p:spPr>
        <p:txBody>
          <a:bodyPr/>
          <a:lstStyle/>
          <a:p>
            <a:r>
              <a:rPr lang="en-US" altLang="zh-CN" sz="1800" dirty="0" smtClean="0"/>
              <a:t>private def </a:t>
            </a:r>
            <a:r>
              <a:rPr lang="en-US" altLang="zh-CN" sz="1800" dirty="0" err="1" smtClean="0">
                <a:solidFill>
                  <a:srgbClr val="3366FF"/>
                </a:solidFill>
              </a:rPr>
              <a:t>getShuffleMapStage</a:t>
            </a:r>
            <a:r>
              <a:rPr lang="en-US" altLang="zh-CN" sz="1800" dirty="0" smtClean="0"/>
              <a:t>( </a:t>
            </a:r>
            <a:r>
              <a:rPr lang="en-US" altLang="zh-CN" sz="1800" dirty="0" err="1" smtClean="0"/>
              <a:t>shuffleDep</a:t>
            </a:r>
            <a:r>
              <a:rPr lang="en-US" altLang="zh-CN" sz="1800" dirty="0" smtClean="0"/>
              <a:t>: </a:t>
            </a:r>
            <a:r>
              <a:rPr lang="en-US" altLang="zh-CN" sz="1800" dirty="0" err="1" smtClean="0"/>
              <a:t>ShuffleDependency</a:t>
            </a:r>
            <a:r>
              <a:rPr lang="en-US" altLang="zh-CN" sz="1800" dirty="0" smtClean="0"/>
              <a:t>[_, _, _], </a:t>
            </a:r>
            <a:r>
              <a:rPr lang="en-US" altLang="zh-CN" sz="1800" dirty="0" err="1" smtClean="0"/>
              <a:t>jobId</a:t>
            </a:r>
            <a:r>
              <a:rPr lang="en-US" altLang="zh-CN" sz="1800" dirty="0" smtClean="0"/>
              <a:t>: </a:t>
            </a:r>
            <a:r>
              <a:rPr lang="en-US" altLang="zh-CN" sz="1800" dirty="0" err="1" smtClean="0"/>
              <a:t>Int</a:t>
            </a:r>
            <a:r>
              <a:rPr lang="en-US" altLang="zh-CN" sz="1800" dirty="0" smtClean="0"/>
              <a:t>): </a:t>
            </a:r>
            <a:r>
              <a:rPr lang="en-US" altLang="zh-CN" sz="1800" dirty="0" err="1" smtClean="0"/>
              <a:t>ShuffleMapStage</a:t>
            </a:r>
            <a:r>
              <a:rPr lang="en-US" altLang="zh-CN" sz="1800" dirty="0" smtClean="0"/>
              <a:t> = { </a:t>
            </a:r>
          </a:p>
          <a:p>
            <a:r>
              <a:rPr lang="en-US" altLang="zh-CN" sz="1800" dirty="0" smtClean="0"/>
              <a:t>  </a:t>
            </a:r>
            <a:r>
              <a:rPr lang="en-US" altLang="zh-CN" sz="1800" dirty="0" err="1" smtClean="0"/>
              <a:t>shuffleToMapStage.get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shuffleDep.shuffleId</a:t>
            </a:r>
            <a:r>
              <a:rPr lang="en-US" altLang="zh-CN" sz="1800" dirty="0" smtClean="0"/>
              <a:t>) match { </a:t>
            </a:r>
          </a:p>
          <a:p>
            <a:r>
              <a:rPr lang="en-US" altLang="zh-CN" sz="1800" dirty="0" smtClean="0"/>
              <a:t>      case Some(stage) =&gt; stage </a:t>
            </a:r>
          </a:p>
          <a:p>
            <a:r>
              <a:rPr lang="en-US" altLang="zh-CN" sz="1800" dirty="0" smtClean="0"/>
              <a:t>      case None =&gt; </a:t>
            </a:r>
            <a:r>
              <a:rPr lang="en-US" altLang="zh-CN" sz="1800" dirty="0" smtClean="0">
                <a:solidFill>
                  <a:srgbClr val="3366FF"/>
                </a:solidFill>
              </a:rPr>
              <a:t>// </a:t>
            </a:r>
            <a:r>
              <a:rPr lang="zh-CN" altLang="en-US" sz="1800" dirty="0" smtClean="0">
                <a:solidFill>
                  <a:srgbClr val="3366FF"/>
                </a:solidFill>
              </a:rPr>
              <a:t>准备登记祖先有</a:t>
            </a:r>
            <a:r>
              <a:rPr lang="en-US" altLang="zh-CN" sz="1800" dirty="0" smtClean="0">
                <a:solidFill>
                  <a:srgbClr val="3366FF"/>
                </a:solidFill>
              </a:rPr>
              <a:t>shuffle dependencies</a:t>
            </a:r>
            <a:r>
              <a:rPr lang="en-US" altLang="zh-CN" sz="1800" dirty="0" smtClean="0"/>
              <a:t> </a:t>
            </a:r>
          </a:p>
          <a:p>
            <a:r>
              <a:rPr lang="en-US" altLang="zh-CN" sz="1800" dirty="0" smtClean="0"/>
              <a:t>          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registerShuffleDependencies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shuffleDep</a:t>
            </a:r>
            <a:r>
              <a:rPr lang="en-US" altLang="zh-CN" sz="1800" dirty="0" smtClean="0"/>
              <a:t>, </a:t>
            </a:r>
            <a:r>
              <a:rPr lang="en-US" altLang="zh-CN" sz="1800" dirty="0" err="1" smtClean="0"/>
              <a:t>jobId</a:t>
            </a:r>
            <a:r>
              <a:rPr lang="en-US" altLang="zh-CN" sz="1800" dirty="0" smtClean="0"/>
              <a:t>) </a:t>
            </a:r>
            <a:r>
              <a:rPr lang="en-US" altLang="zh-CN" sz="1800" dirty="0" smtClean="0">
                <a:solidFill>
                  <a:srgbClr val="3366FF"/>
                </a:solidFill>
              </a:rPr>
              <a:t>//&lt; </a:t>
            </a:r>
            <a:r>
              <a:rPr lang="zh-CN" altLang="en-US" sz="1800" dirty="0" smtClean="0">
                <a:solidFill>
                  <a:srgbClr val="3366FF"/>
                </a:solidFill>
              </a:rPr>
              <a:t>然后创建新的</a:t>
            </a:r>
            <a:r>
              <a:rPr lang="en-US" altLang="zh-CN" sz="1800" dirty="0" err="1" smtClean="0">
                <a:solidFill>
                  <a:srgbClr val="3366FF"/>
                </a:solidFill>
              </a:rPr>
              <a:t>ShuffleMapStage</a:t>
            </a:r>
            <a:endParaRPr lang="en-US" altLang="zh-CN" sz="1800" dirty="0" smtClean="0">
              <a:solidFill>
                <a:srgbClr val="3366FF"/>
              </a:solidFill>
            </a:endParaRPr>
          </a:p>
          <a:p>
            <a:r>
              <a:rPr lang="en-US" altLang="zh-CN" sz="1800" dirty="0" smtClean="0"/>
              <a:t>           </a:t>
            </a:r>
            <a:r>
              <a:rPr lang="en-US" altLang="zh-CN" sz="1800" dirty="0" err="1" smtClean="0"/>
              <a:t>val</a:t>
            </a:r>
            <a:r>
              <a:rPr lang="en-US" altLang="zh-CN" sz="1800" dirty="0" smtClean="0"/>
              <a:t> stage = </a:t>
            </a:r>
            <a:r>
              <a:rPr lang="en-US" altLang="zh-CN" sz="1800" dirty="0" err="1" smtClean="0">
                <a:solidFill>
                  <a:srgbClr val="FF0000"/>
                </a:solidFill>
              </a:rPr>
              <a:t>newOrUsedShuffleStage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shuffleDep</a:t>
            </a:r>
            <a:r>
              <a:rPr lang="en-US" altLang="zh-CN" sz="1800" dirty="0" smtClean="0"/>
              <a:t>, </a:t>
            </a:r>
            <a:r>
              <a:rPr lang="en-US" altLang="zh-CN" sz="1800" dirty="0" err="1" smtClean="0"/>
              <a:t>jobId</a:t>
            </a:r>
            <a:r>
              <a:rPr lang="en-US" altLang="zh-CN" sz="1800" dirty="0" smtClean="0"/>
              <a:t>)  </a:t>
            </a:r>
          </a:p>
          <a:p>
            <a:r>
              <a:rPr lang="en-US" altLang="zh-CN" sz="1800" dirty="0" smtClean="0"/>
              <a:t>           </a:t>
            </a:r>
            <a:r>
              <a:rPr lang="en-US" altLang="zh-CN" sz="1800" dirty="0" err="1" smtClean="0"/>
              <a:t>shuffleToMapStage</a:t>
            </a:r>
            <a:r>
              <a:rPr lang="en-US" altLang="zh-CN" sz="1800" dirty="0" smtClean="0"/>
              <a:t>(</a:t>
            </a:r>
            <a:r>
              <a:rPr lang="en-US" altLang="zh-CN" sz="1800" dirty="0" err="1" smtClean="0"/>
              <a:t>shuffleDep.shuffleId</a:t>
            </a:r>
            <a:r>
              <a:rPr lang="en-US" altLang="zh-CN" sz="1800" dirty="0" smtClean="0"/>
              <a:t>) = stage</a:t>
            </a:r>
          </a:p>
          <a:p>
            <a:r>
              <a:rPr lang="en-US" altLang="zh-CN" sz="1800" dirty="0" smtClean="0"/>
              <a:t>      }</a:t>
            </a:r>
          </a:p>
          <a:p>
            <a:r>
              <a:rPr lang="en-US" altLang="zh-CN" sz="1800" dirty="0" smtClean="0"/>
              <a:t>}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153</a:t>
            </a:fld>
            <a:endParaRPr lang="zh-CN" alt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968006"/>
          </a:xfrm>
        </p:spPr>
        <p:txBody>
          <a:bodyPr/>
          <a:lstStyle/>
          <a:p>
            <a:r>
              <a:rPr lang="zh-CN" altLang="en-US" sz="2400" dirty="0" smtClean="0"/>
              <a:t>     在划分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的过程中，</a:t>
            </a:r>
            <a:r>
              <a:rPr lang="en-US" altLang="zh-CN" sz="2400" dirty="0" err="1" smtClean="0"/>
              <a:t>shuffleToMapStage.get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shuffleDep.shuffleId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最终会</a:t>
            </a:r>
            <a:r>
              <a:rPr lang="en-US" altLang="zh-CN" sz="2400" dirty="0" smtClean="0"/>
              <a:t>match</a:t>
            </a:r>
            <a:r>
              <a:rPr lang="zh-CN" altLang="en-US" sz="2400" dirty="0" smtClean="0"/>
              <a:t>到“</a:t>
            </a:r>
            <a:r>
              <a:rPr lang="en-US" altLang="zh-CN" sz="2400" dirty="0" smtClean="0"/>
              <a:t>None</a:t>
            </a:r>
            <a:r>
              <a:rPr lang="zh-CN" altLang="en-US" sz="2400" dirty="0" smtClean="0"/>
              <a:t>”的情况，从而调用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newOrUsedShuffleStage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    函数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registerShuffleDependencies</a:t>
            </a:r>
            <a:r>
              <a:rPr lang="zh-CN" altLang="en-US" sz="2400" dirty="0" smtClean="0"/>
              <a:t>首先调用</a:t>
            </a:r>
            <a:r>
              <a:rPr lang="en-US" altLang="zh-CN" sz="2400" dirty="0" err="1" smtClean="0"/>
              <a:t>getAncestorShuffleDependencies</a:t>
            </a:r>
            <a:r>
              <a:rPr lang="zh-CN" altLang="en-US" sz="2400" dirty="0" smtClean="0"/>
              <a:t>函数遍历参数</a:t>
            </a:r>
            <a:r>
              <a:rPr lang="en-US" altLang="zh-CN" sz="2400" dirty="0" err="1" smtClean="0"/>
              <a:t>rdd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List[dependency]</a:t>
            </a:r>
            <a:r>
              <a:rPr lang="zh-CN" altLang="en-US" sz="2400" dirty="0" smtClean="0"/>
              <a:t>，若遇到</a:t>
            </a:r>
            <a:r>
              <a:rPr lang="en-US" altLang="zh-CN" sz="2400" dirty="0" err="1" smtClean="0"/>
              <a:t>ShuffleDependency</a:t>
            </a:r>
            <a:r>
              <a:rPr lang="zh-CN" altLang="en-US" sz="2400" dirty="0" smtClean="0"/>
              <a:t>，加入到</a:t>
            </a:r>
            <a:r>
              <a:rPr lang="en-US" altLang="zh-CN" sz="2400" dirty="0" smtClean="0"/>
              <a:t>parents: Stack[</a:t>
            </a:r>
            <a:r>
              <a:rPr lang="en-US" altLang="zh-CN" sz="2400" dirty="0" err="1" smtClean="0"/>
              <a:t>ShuffleDependency</a:t>
            </a:r>
            <a:r>
              <a:rPr lang="en-US" altLang="zh-CN" sz="2400" dirty="0" smtClean="0"/>
              <a:t>[_, _, _]]</a:t>
            </a:r>
            <a:r>
              <a:rPr lang="zh-CN" altLang="en-US" sz="2400" dirty="0" smtClean="0"/>
              <a:t>中；若遇到窄依赖，则遍历该窄依赖对应</a:t>
            </a:r>
            <a:r>
              <a:rPr lang="en-US" altLang="zh-CN" sz="2400" dirty="0" err="1" smtClean="0"/>
              <a:t>rdd</a:t>
            </a:r>
            <a:r>
              <a:rPr lang="zh-CN" altLang="en-US" sz="2400" dirty="0" smtClean="0"/>
              <a:t>的父一层依赖，直到遇到宽依赖为止。实现与</a:t>
            </a:r>
            <a:r>
              <a:rPr lang="en-US" altLang="zh-CN" sz="2400" dirty="0" err="1" smtClean="0"/>
              <a:t>getParentStages</a:t>
            </a:r>
            <a:r>
              <a:rPr lang="zh-CN" altLang="en-US" sz="2400" dirty="0" smtClean="0"/>
              <a:t>基本一致，区别是这里将宽依赖加入到</a:t>
            </a:r>
            <a:r>
              <a:rPr lang="en-US" altLang="zh-CN" sz="2400" dirty="0" smtClean="0"/>
              <a:t>parents</a:t>
            </a:r>
            <a:r>
              <a:rPr lang="zh-CN" altLang="en-US" sz="2400" dirty="0" smtClean="0"/>
              <a:t>中并返回。</a:t>
            </a:r>
            <a:endParaRPr lang="en-US" altLang="zh-CN" sz="2400" dirty="0" smtClean="0"/>
          </a:p>
          <a:p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154</a:t>
            </a:fld>
            <a:endParaRPr lang="zh-CN" alt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 smtClean="0">
                <a:solidFill>
                  <a:srgbClr val="3366FF"/>
                </a:solidFill>
              </a:rPr>
              <a:t>getShuffleMapStage</a:t>
            </a:r>
            <a:r>
              <a:rPr lang="zh-CN" altLang="en-US" sz="2400" dirty="0" smtClean="0"/>
              <a:t>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registerShuffleDependencies</a:t>
            </a:r>
            <a:r>
              <a:rPr lang="zh-CN" altLang="en-US" sz="2400" dirty="0" smtClean="0"/>
              <a:t>拿到各个“依赖路线”最近的所有宽依赖，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之后，对每个宽依赖调用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newOrUsedShuffleStage</a:t>
            </a:r>
            <a:r>
              <a:rPr lang="zh-CN" altLang="en-US" sz="2400" dirty="0" smtClean="0"/>
              <a:t>，该函数用来创建新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或获得已存在的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155</a:t>
            </a:fld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函数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newOrUsedShuffleStage</a:t>
            </a:r>
            <a:r>
              <a:rPr lang="zh-CN" altLang="en-US" sz="2400" dirty="0" smtClean="0"/>
              <a:t>首先调用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newShuffleMapStage</a:t>
            </a:r>
            <a:r>
              <a:rPr lang="zh-CN" altLang="en-US" sz="2400" dirty="0" smtClean="0"/>
              <a:t>来创建新的</a:t>
            </a:r>
            <a:r>
              <a:rPr lang="en-US" altLang="zh-CN" sz="2400" dirty="0" err="1" smtClean="0"/>
              <a:t>ShuffleMapStage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err="1" smtClean="0"/>
              <a:t>newShuffleMapStage</a:t>
            </a:r>
            <a:r>
              <a:rPr lang="zh-CN" altLang="en-US" sz="2400" dirty="0" smtClean="0"/>
              <a:t>再次调用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getParentStagesAndId</a:t>
            </a:r>
            <a:r>
              <a:rPr lang="zh-CN" altLang="en-US" sz="2400" dirty="0" smtClean="0"/>
              <a:t>来获取它的</a:t>
            </a:r>
            <a:r>
              <a:rPr lang="en-US" altLang="zh-CN" sz="2400" dirty="0" err="1" smtClean="0"/>
              <a:t>parentStages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↓</a:t>
            </a:r>
          </a:p>
          <a:p>
            <a:r>
              <a:rPr lang="en-US" altLang="zh-CN" sz="2400" dirty="0" smtClean="0"/>
              <a:t>Stage</a:t>
            </a:r>
            <a:r>
              <a:rPr lang="zh-CN" altLang="en-US" sz="2400" dirty="0" smtClean="0"/>
              <a:t>划分流程的入口：整个函数调用流程又递归开始，此时起点</a:t>
            </a:r>
            <a:r>
              <a:rPr lang="en-US" altLang="zh-CN" sz="2400" dirty="0" err="1" smtClean="0"/>
              <a:t>Rdd</a:t>
            </a:r>
            <a:r>
              <a:rPr lang="zh-CN" altLang="en-US" sz="2400" dirty="0" smtClean="0"/>
              <a:t>不是初始的</a:t>
            </a:r>
            <a:r>
              <a:rPr lang="en-US" altLang="zh-CN" sz="2400" dirty="0" err="1" smtClean="0"/>
              <a:t>finalRDD</a:t>
            </a:r>
            <a:r>
              <a:rPr lang="zh-CN" altLang="en-US" sz="2400" dirty="0" smtClean="0"/>
              <a:t>，变成了此处的宽依赖的</a:t>
            </a:r>
            <a:r>
              <a:rPr lang="en-US" altLang="zh-CN" sz="2400" dirty="0" err="1"/>
              <a:t>R</a:t>
            </a:r>
            <a:r>
              <a:rPr lang="en-US" altLang="zh-CN" sz="2400" dirty="0" err="1" smtClean="0"/>
              <a:t>dd</a:t>
            </a:r>
            <a:r>
              <a:rPr lang="zh-CN" altLang="en-US" sz="2400" dirty="0" smtClean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156</a:t>
            </a:fld>
            <a:endParaRPr lang="zh-CN" alt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的</a:t>
            </a:r>
            <a:r>
              <a:rPr lang="zh-CN" altLang="en-US" dirty="0"/>
              <a:t>划分流程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综上所述，每一次递归调用，包含两件事：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）遍历起点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的依赖列表，若遇到窄依赖，则继续遍历该窄依赖的父</a:t>
            </a:r>
            <a:r>
              <a:rPr lang="en-US" altLang="zh-CN" sz="2400" dirty="0" smtClean="0"/>
              <a:t>List[RDD]</a:t>
            </a:r>
            <a:r>
              <a:rPr lang="zh-CN" altLang="en-US" sz="2400" dirty="0" smtClean="0"/>
              <a:t>的依赖，直到碰到宽依赖；若碰到宽依赖（不管是起点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的宽依赖还是遍历多级依赖碰到的宽依赖），则以宽依赖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为起点再次重复上述过程。直到到达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依赖图的最左端，也就是遍历到了没有依赖的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，则进入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157</a:t>
            </a:fld>
            <a:endParaRPr lang="zh-CN" alt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的划分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000" dirty="0" smtClean="0"/>
              <a:t>2</a:t>
            </a:r>
            <a:r>
              <a:rPr lang="zh-CN" altLang="en-US" sz="2000" dirty="0" smtClean="0"/>
              <a:t>）“达到”</a:t>
            </a:r>
            <a:r>
              <a:rPr lang="en-US" altLang="zh-CN" sz="2000" dirty="0" smtClean="0"/>
              <a:t>RDD</a:t>
            </a:r>
            <a:r>
              <a:rPr lang="zh-CN" altLang="en-US" sz="2000" dirty="0" smtClean="0"/>
              <a:t>依赖图的最左端，意味着递归调用到达最深层</a:t>
            </a:r>
            <a:r>
              <a:rPr lang="en-US" altLang="zh-CN" sz="2000" dirty="0" err="1" smtClean="0"/>
              <a:t>getParentStagesAndId</a:t>
            </a:r>
            <a:r>
              <a:rPr lang="zh-CN" altLang="en-US" sz="2000" dirty="0" smtClean="0"/>
              <a:t>中，</a:t>
            </a:r>
            <a:r>
              <a:rPr lang="en-US" altLang="zh-CN" sz="2000" dirty="0" err="1" smtClean="0"/>
              <a:t>getParentStages</a:t>
            </a:r>
            <a:r>
              <a:rPr lang="zh-CN" altLang="en-US" sz="2000" dirty="0" smtClean="0"/>
              <a:t>第一次返回（首次返回为空，因为最初的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没有父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），</a:t>
            </a:r>
            <a:r>
              <a:rPr lang="en-US" altLang="zh-CN" sz="2000" dirty="0" err="1" smtClean="0"/>
              <a:t>val</a:t>
            </a:r>
            <a:r>
              <a:rPr lang="en-US" altLang="zh-CN" sz="2000" dirty="0" smtClean="0"/>
              <a:t> id =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nextStageId.getAndIncrement</a:t>
            </a:r>
            <a:r>
              <a:rPr lang="en-US" altLang="zh-CN" sz="2000" dirty="0" smtClean="0">
                <a:solidFill>
                  <a:srgbClr val="FF0000"/>
                </a:solidFill>
              </a:rPr>
              <a:t>()</a:t>
            </a:r>
            <a:r>
              <a:rPr lang="zh-CN" altLang="en-US" sz="2000" dirty="0" smtClean="0">
                <a:solidFill>
                  <a:srgbClr val="FF0000"/>
                </a:solidFill>
              </a:rPr>
              <a:t>也是第一次被调用，获得第一个</a:t>
            </a:r>
            <a:r>
              <a:rPr lang="en-US" altLang="zh-CN" sz="2000" dirty="0" smtClean="0">
                <a:solidFill>
                  <a:srgbClr val="FF0000"/>
                </a:solidFill>
              </a:rPr>
              <a:t>stage</a:t>
            </a:r>
            <a:r>
              <a:rPr lang="zh-CN" altLang="en-US" sz="2000" dirty="0" smtClean="0">
                <a:solidFill>
                  <a:srgbClr val="FF0000"/>
                </a:solidFill>
              </a:rPr>
              <a:t>的</a:t>
            </a:r>
            <a:r>
              <a:rPr lang="en-US" altLang="zh-CN" sz="2000" dirty="0" smtClean="0">
                <a:solidFill>
                  <a:srgbClr val="FF0000"/>
                </a:solidFill>
              </a:rPr>
              <a:t>id</a:t>
            </a:r>
            <a:r>
              <a:rPr lang="zh-CN" altLang="en-US" sz="2000" dirty="0" smtClean="0">
                <a:solidFill>
                  <a:srgbClr val="FF0000"/>
                </a:solidFill>
              </a:rPr>
              <a:t>，之后便调用</a:t>
            </a:r>
            <a:r>
              <a:rPr lang="en-US" altLang="zh-CN" sz="2000" dirty="0" smtClean="0">
                <a:solidFill>
                  <a:srgbClr val="FF0000"/>
                </a:solidFill>
              </a:rPr>
              <a:t>new 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ShuffleMapStage</a:t>
            </a:r>
            <a:r>
              <a:rPr lang="zh-CN" altLang="en-US" sz="2000" dirty="0" smtClean="0">
                <a:solidFill>
                  <a:srgbClr val="FF0000"/>
                </a:solidFill>
              </a:rPr>
              <a:t>（</a:t>
            </a:r>
            <a:r>
              <a:rPr lang="en-US" altLang="zh-CN" sz="2000" dirty="0" smtClean="0">
                <a:solidFill>
                  <a:srgbClr val="FF0000"/>
                </a:solidFill>
              </a:rPr>
              <a:t>…</a:t>
            </a:r>
            <a:r>
              <a:rPr lang="zh-CN" altLang="en-US" sz="2000" dirty="0" smtClean="0">
                <a:solidFill>
                  <a:srgbClr val="FF0000"/>
                </a:solidFill>
              </a:rPr>
              <a:t>）创建第一个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ShuffleMapStage</a:t>
            </a:r>
            <a:r>
              <a:rPr lang="zh-CN" altLang="en-US" sz="2000" dirty="0" smtClean="0">
                <a:solidFill>
                  <a:srgbClr val="FF0000"/>
                </a:solidFill>
              </a:rPr>
              <a:t>。</a:t>
            </a:r>
            <a:endParaRPr lang="en-US" altLang="zh-CN" sz="2000" dirty="0" smtClean="0">
              <a:solidFill>
                <a:srgbClr val="FF0000"/>
              </a:solidFill>
            </a:endParaRPr>
          </a:p>
          <a:p>
            <a:r>
              <a:rPr lang="en-US" altLang="zh-CN" sz="2000" dirty="0" smtClean="0"/>
              <a:t>     </a:t>
            </a:r>
            <a:r>
              <a:rPr lang="zh-CN" altLang="en-US" sz="2000" dirty="0" smtClean="0"/>
              <a:t>至此，这一层递归调用结束，返回到上一层递归中，本层创建的所有</a:t>
            </a:r>
            <a:r>
              <a:rPr lang="en-US" altLang="zh-CN" sz="2000" dirty="0" err="1" smtClean="0"/>
              <a:t>ShuffleMapStage</a:t>
            </a:r>
            <a:r>
              <a:rPr lang="zh-CN" altLang="en-US" sz="2000" dirty="0" smtClean="0"/>
              <a:t>会作为下一层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的父</a:t>
            </a:r>
            <a:r>
              <a:rPr lang="en-US" altLang="zh-CN" sz="2000" dirty="0" smtClean="0"/>
              <a:t>List[stage]</a:t>
            </a:r>
            <a:r>
              <a:rPr lang="zh-CN" altLang="en-US" sz="2000" dirty="0" smtClean="0"/>
              <a:t>用来构造它们的</a:t>
            </a:r>
            <a:r>
              <a:rPr lang="en-US" altLang="zh-CN" sz="2000" dirty="0" smtClean="0"/>
              <a:t>stages</a:t>
            </a:r>
            <a:r>
              <a:rPr lang="zh-CN" altLang="en-US" sz="2000" dirty="0" smtClean="0"/>
              <a:t>。上一层递归调用返回后，上一层创建的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又将作为上上层的</a:t>
            </a:r>
            <a:r>
              <a:rPr lang="en-US" altLang="zh-CN" sz="2000" dirty="0" smtClean="0"/>
              <a:t>parent List[stage]</a:t>
            </a:r>
            <a:r>
              <a:rPr lang="zh-CN" altLang="en-US" sz="2000" dirty="0" smtClean="0"/>
              <a:t>来构造上上层的</a:t>
            </a:r>
            <a:r>
              <a:rPr lang="en-US" altLang="zh-CN" sz="2000" dirty="0" smtClean="0"/>
              <a:t>stages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r>
              <a:rPr lang="en-US" altLang="zh-CN" sz="2000" dirty="0" smtClean="0"/>
              <a:t>     </a:t>
            </a:r>
            <a:r>
              <a:rPr lang="zh-CN" altLang="en-US" sz="2000" dirty="0" smtClean="0"/>
              <a:t>依次类推，直到最后的</a:t>
            </a:r>
            <a:r>
              <a:rPr lang="en-US" altLang="zh-CN" sz="2000" dirty="0" err="1" smtClean="0"/>
              <a:t>ResultStage</a:t>
            </a:r>
            <a:r>
              <a:rPr lang="zh-CN" altLang="en-US" sz="2000" dirty="0" smtClean="0"/>
              <a:t>也被创建出来为止，整个</a:t>
            </a:r>
            <a:r>
              <a:rPr lang="en-US" altLang="zh-CN" sz="2000" dirty="0" smtClean="0"/>
              <a:t>stage</a:t>
            </a:r>
            <a:r>
              <a:rPr lang="zh-CN" altLang="en-US" sz="2000" dirty="0" smtClean="0"/>
              <a:t>的划分完成。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158</a:t>
            </a:fld>
            <a:endParaRPr lang="zh-CN" alt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的划分原理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）从后往前推理，遇到宽依赖就断开，遇到窄依赖就把当前的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加入到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中；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）每个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里面的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的数量是由该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中最后 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Partition</a:t>
            </a:r>
            <a:r>
              <a:rPr lang="zh-CN" altLang="en-US" sz="2400" dirty="0" smtClean="0"/>
              <a:t>数量决定的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）最后一个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里面的任务的类型是</a:t>
            </a:r>
            <a:r>
              <a:rPr lang="en-US" altLang="zh-CN" sz="2400" dirty="0" err="1" smtClean="0"/>
              <a:t>ResultTask</a:t>
            </a:r>
            <a:r>
              <a:rPr lang="zh-CN" altLang="en-US" sz="2400" dirty="0" smtClean="0"/>
              <a:t>，前面所有其他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里面的任务类型都是</a:t>
            </a:r>
            <a:r>
              <a:rPr lang="en-US" altLang="zh-CN" sz="2400" dirty="0" err="1" smtClean="0"/>
              <a:t>ShuffleMapTask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）代表当前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的算子一定是该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的最后一个计算步骤。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159</a:t>
            </a:fld>
            <a:endParaRPr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Shark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094" y="1337879"/>
            <a:ext cx="6858000" cy="3246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矩形 5"/>
          <p:cNvSpPr/>
          <p:nvPr/>
        </p:nvSpPr>
        <p:spPr>
          <a:xfrm>
            <a:off x="539552" y="4581128"/>
            <a:ext cx="82809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latin typeface="+mn-ea"/>
                <a:ea typeface="+mn-ea"/>
              </a:rPr>
              <a:t>Shark</a:t>
            </a:r>
            <a:r>
              <a:rPr lang="zh-CN" altLang="en-US" sz="2400" dirty="0" smtClean="0">
                <a:latin typeface="+mn-ea"/>
                <a:ea typeface="+mn-ea"/>
              </a:rPr>
              <a:t>是基于</a:t>
            </a:r>
            <a:r>
              <a:rPr lang="en-US" altLang="zh-CN" sz="2400" dirty="0" smtClean="0">
                <a:latin typeface="+mn-ea"/>
                <a:ea typeface="+mn-ea"/>
              </a:rPr>
              <a:t>Spark</a:t>
            </a:r>
            <a:r>
              <a:rPr lang="zh-CN" altLang="en-US" sz="2400" dirty="0" smtClean="0">
                <a:latin typeface="+mn-ea"/>
                <a:ea typeface="+mn-ea"/>
              </a:rPr>
              <a:t>计算框架之上且兼容</a:t>
            </a:r>
            <a:r>
              <a:rPr lang="en-US" altLang="zh-CN" sz="2400" dirty="0" smtClean="0">
                <a:latin typeface="+mn-ea"/>
                <a:ea typeface="+mn-ea"/>
              </a:rPr>
              <a:t>Hive</a:t>
            </a:r>
            <a:r>
              <a:rPr lang="zh-CN" altLang="en-US" sz="2400" dirty="0" smtClean="0">
                <a:latin typeface="+mn-ea"/>
                <a:ea typeface="+mn-ea"/>
              </a:rPr>
              <a:t>语法的</a:t>
            </a:r>
            <a:r>
              <a:rPr lang="en-US" altLang="zh-CN" sz="2400" dirty="0" smtClean="0">
                <a:latin typeface="+mn-ea"/>
                <a:ea typeface="+mn-ea"/>
              </a:rPr>
              <a:t>SQL</a:t>
            </a:r>
            <a:r>
              <a:rPr lang="zh-CN" altLang="en-US" sz="2400" dirty="0" smtClean="0">
                <a:latin typeface="+mn-ea"/>
                <a:ea typeface="+mn-ea"/>
              </a:rPr>
              <a:t>执行引擎。</a:t>
            </a:r>
            <a:endParaRPr lang="en-US" altLang="zh-CN" sz="2400" dirty="0" smtClean="0">
              <a:latin typeface="+mn-ea"/>
              <a:ea typeface="+mn-ea"/>
            </a:endParaRPr>
          </a:p>
          <a:p>
            <a:r>
              <a:rPr lang="zh-CN" altLang="en-US" sz="2400" dirty="0" smtClean="0">
                <a:latin typeface="+mn-ea"/>
                <a:ea typeface="+mn-ea"/>
              </a:rPr>
              <a:t>由于底层计算采用</a:t>
            </a:r>
            <a:r>
              <a:rPr lang="en-US" altLang="zh-CN" sz="2400" dirty="0" smtClean="0">
                <a:latin typeface="+mn-ea"/>
                <a:ea typeface="+mn-ea"/>
              </a:rPr>
              <a:t>Spark</a:t>
            </a:r>
            <a:r>
              <a:rPr lang="zh-CN" altLang="en-US" sz="2400" dirty="0" smtClean="0">
                <a:latin typeface="+mn-ea"/>
                <a:ea typeface="+mn-ea"/>
              </a:rPr>
              <a:t>，性能比</a:t>
            </a:r>
            <a:r>
              <a:rPr lang="en-US" altLang="zh-CN" sz="2400" dirty="0" err="1" smtClean="0">
                <a:latin typeface="+mn-ea"/>
                <a:ea typeface="+mn-ea"/>
              </a:rPr>
              <a:t>MapReduce</a:t>
            </a:r>
            <a:r>
              <a:rPr lang="zh-CN" altLang="en-US" sz="2400" dirty="0" smtClean="0">
                <a:latin typeface="+mn-ea"/>
                <a:ea typeface="+mn-ea"/>
              </a:rPr>
              <a:t>的</a:t>
            </a:r>
            <a:r>
              <a:rPr lang="en-US" altLang="zh-CN" sz="2400" dirty="0" smtClean="0">
                <a:latin typeface="+mn-ea"/>
                <a:ea typeface="+mn-ea"/>
              </a:rPr>
              <a:t>Hive</a:t>
            </a:r>
            <a:r>
              <a:rPr lang="zh-CN" altLang="en-US" sz="2400" dirty="0" smtClean="0">
                <a:latin typeface="+mn-ea"/>
                <a:ea typeface="+mn-ea"/>
              </a:rPr>
              <a:t>普遍快</a:t>
            </a:r>
            <a:r>
              <a:rPr lang="en-US" altLang="zh-CN" sz="2400" dirty="0" smtClean="0">
                <a:latin typeface="+mn-ea"/>
                <a:ea typeface="+mn-ea"/>
              </a:rPr>
              <a:t>2</a:t>
            </a:r>
            <a:r>
              <a:rPr lang="zh-CN" altLang="en-US" sz="2400" dirty="0" smtClean="0">
                <a:latin typeface="+mn-ea"/>
                <a:ea typeface="+mn-ea"/>
              </a:rPr>
              <a:t>倍以上，纯内存计算的</a:t>
            </a:r>
            <a:r>
              <a:rPr lang="en-US" altLang="zh-CN" sz="2400" dirty="0" smtClean="0">
                <a:latin typeface="+mn-ea"/>
                <a:ea typeface="+mn-ea"/>
              </a:rPr>
              <a:t>SQL</a:t>
            </a:r>
            <a:r>
              <a:rPr lang="zh-CN" altLang="en-US" sz="2400" dirty="0" smtClean="0">
                <a:latin typeface="+mn-ea"/>
                <a:ea typeface="+mn-ea"/>
              </a:rPr>
              <a:t>要快</a:t>
            </a:r>
            <a:r>
              <a:rPr lang="en-US" altLang="zh-CN" sz="2400" dirty="0" smtClean="0">
                <a:latin typeface="+mn-ea"/>
                <a:ea typeface="+mn-ea"/>
              </a:rPr>
              <a:t>5</a:t>
            </a:r>
            <a:r>
              <a:rPr lang="zh-CN" altLang="en-US" sz="2400" dirty="0" smtClean="0">
                <a:latin typeface="+mn-ea"/>
                <a:ea typeface="+mn-ea"/>
              </a:rPr>
              <a:t>倍以上，数据全部载入内存则快</a:t>
            </a:r>
            <a:r>
              <a:rPr lang="en-US" altLang="zh-CN" sz="2400" dirty="0" smtClean="0">
                <a:latin typeface="+mn-ea"/>
                <a:ea typeface="+mn-ea"/>
              </a:rPr>
              <a:t>10</a:t>
            </a:r>
            <a:r>
              <a:rPr lang="zh-CN" altLang="en-US" sz="2400" dirty="0" smtClean="0">
                <a:latin typeface="+mn-ea"/>
                <a:ea typeface="+mn-ea"/>
              </a:rPr>
              <a:t>倍以上，因此</a:t>
            </a:r>
            <a:r>
              <a:rPr lang="en-US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Shark</a:t>
            </a:r>
            <a:r>
              <a:rPr lang="zh-CN" altLang="en-US" sz="2400" dirty="0" smtClean="0">
                <a:solidFill>
                  <a:srgbClr val="FF0000"/>
                </a:solidFill>
                <a:latin typeface="+mn-ea"/>
                <a:ea typeface="+mn-ea"/>
              </a:rPr>
              <a:t>可用于交互式查询服务。</a:t>
            </a:r>
            <a:endParaRPr lang="zh-CN" altLang="en-US" sz="24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Stage</a:t>
            </a:r>
            <a:r>
              <a:rPr lang="zh-CN" altLang="en-US" dirty="0" smtClean="0"/>
              <a:t>的划分</a:t>
            </a:r>
            <a:endParaRPr lang="zh-CN" altLang="en-US" dirty="0"/>
          </a:p>
        </p:txBody>
      </p:sp>
      <p:pic>
        <p:nvPicPr>
          <p:cNvPr id="5" name="内容占位符 4" descr="RDD有向图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1340768"/>
            <a:ext cx="6552728" cy="4778484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160</a:t>
            </a:fld>
            <a:endParaRPr lang="zh-CN" alt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DAG</a:t>
            </a:r>
            <a:r>
              <a:rPr lang="zh-CN" altLang="en-US" dirty="0" smtClean="0"/>
              <a:t>调度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18485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有向无环图：调度的方向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07965"/>
          </a:xfrm>
        </p:spPr>
        <p:txBody>
          <a:bodyPr/>
          <a:lstStyle/>
          <a:p>
            <a:r>
              <a:rPr lang="zh-CN" altLang="en-US" sz="2400" dirty="0" smtClean="0"/>
              <a:t>表面上看是数据在流动，实质上是（函数式编程的）算子在流动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）算子合并，函数式编程到执行才进行函数的展开，从而把一个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内部的多个算子合并成为一个大算子（内部包含了当前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中所有算子对数据的计算逻辑）；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Transformation</a:t>
            </a:r>
            <a:r>
              <a:rPr lang="zh-CN" altLang="en-US" sz="2400" dirty="0" smtClean="0"/>
              <a:t>操作的</a:t>
            </a:r>
            <a:r>
              <a:rPr lang="en-US" altLang="zh-CN" sz="2400" dirty="0" smtClean="0"/>
              <a:t>Lazy</a:t>
            </a:r>
            <a:r>
              <a:rPr lang="zh-CN" altLang="en-US" sz="2400" dirty="0" smtClean="0"/>
              <a:t>特性。在具体算子交给集群的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计算之前，先会通过</a:t>
            </a:r>
            <a:r>
              <a:rPr lang="en-US" altLang="zh-CN" sz="2400" dirty="0" smtClean="0"/>
              <a:t>Spark Framework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）进行算子的优化（基于数据本地性的</a:t>
            </a:r>
            <a:r>
              <a:rPr lang="en-US" altLang="zh-CN" sz="2400" dirty="0" smtClean="0"/>
              <a:t>Pipeline)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162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2555776" y="5372251"/>
            <a:ext cx="4752528" cy="793051"/>
          </a:xfrm>
          <a:prstGeom prst="wedgeRoundRectCallout">
            <a:avLst>
              <a:gd name="adj1" fmla="val -56703"/>
              <a:gd name="adj2" fmla="val -550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算子合并、迭代器，传统</a:t>
            </a:r>
            <a:r>
              <a:rPr lang="en-US" altLang="zh-CN" sz="2400" dirty="0" smtClean="0"/>
              <a:t>RDBMS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DAGScheduler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7" y="1557338"/>
            <a:ext cx="8302625" cy="4823990"/>
          </a:xfrm>
        </p:spPr>
        <p:txBody>
          <a:bodyPr/>
          <a:lstStyle/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把一个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作业</a:t>
            </a:r>
            <a:r>
              <a:rPr lang="zh-CN" altLang="en-US" sz="2400" dirty="0" smtClean="0">
                <a:solidFill>
                  <a:srgbClr val="FF0000"/>
                </a:solidFill>
              </a:rPr>
              <a:t>转换成</a:t>
            </a:r>
            <a:r>
              <a:rPr lang="en-US" altLang="zh-CN" sz="2400" dirty="0" smtClean="0">
                <a:solidFill>
                  <a:srgbClr val="FF0000"/>
                </a:solidFill>
              </a:rPr>
              <a:t>stage</a:t>
            </a:r>
            <a:r>
              <a:rPr lang="zh-CN" altLang="en-US" sz="2400" dirty="0" smtClean="0">
                <a:solidFill>
                  <a:srgbClr val="FF0000"/>
                </a:solidFill>
              </a:rPr>
              <a:t>的</a:t>
            </a:r>
            <a:r>
              <a:rPr lang="en-US" altLang="zh-CN" sz="2400" dirty="0" smtClean="0">
                <a:solidFill>
                  <a:srgbClr val="FF0000"/>
                </a:solidFill>
              </a:rPr>
              <a:t>DAG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Directed Acyclic Graph</a:t>
            </a:r>
            <a:r>
              <a:rPr lang="zh-CN" altLang="en-US" sz="2400" dirty="0" smtClean="0"/>
              <a:t>有向无环图），根据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之间的关系，</a:t>
            </a:r>
            <a:r>
              <a:rPr lang="zh-CN" altLang="en-US" sz="2400" dirty="0" smtClean="0">
                <a:solidFill>
                  <a:srgbClr val="FF0000"/>
                </a:solidFill>
              </a:rPr>
              <a:t>找出开销最小的调度方法</a:t>
            </a:r>
            <a:r>
              <a:rPr lang="zh-CN" altLang="en-US" sz="2400" dirty="0" smtClean="0"/>
              <a:t>，然后把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以</a:t>
            </a:r>
            <a:r>
              <a:rPr lang="en-US" altLang="zh-CN" sz="2400" dirty="0" err="1" smtClean="0"/>
              <a:t>TaskSet</a:t>
            </a:r>
            <a:r>
              <a:rPr lang="zh-CN" altLang="en-US" sz="2400" dirty="0" smtClean="0"/>
              <a:t>的形式</a:t>
            </a:r>
            <a:r>
              <a:rPr lang="zh-CN" altLang="en-US" sz="2400" dirty="0" smtClean="0">
                <a:solidFill>
                  <a:srgbClr val="FF0000"/>
                </a:solidFill>
              </a:rPr>
              <a:t>提交给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TaskScheduler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>
                <a:solidFill>
                  <a:srgbClr val="FF0000"/>
                </a:solidFill>
              </a:rPr>
              <a:t>还决定运行</a:t>
            </a:r>
            <a:r>
              <a:rPr lang="en-US" altLang="zh-CN" sz="2400" dirty="0" smtClean="0">
                <a:solidFill>
                  <a:srgbClr val="FF0000"/>
                </a:solidFill>
              </a:rPr>
              <a:t>task</a:t>
            </a:r>
            <a:r>
              <a:rPr lang="zh-CN" altLang="en-US" sz="2400" dirty="0" smtClean="0">
                <a:solidFill>
                  <a:srgbClr val="FF0000"/>
                </a:solidFill>
              </a:rPr>
              <a:t>的理想位置</a:t>
            </a:r>
            <a:r>
              <a:rPr lang="zh-CN" altLang="en-US" sz="2400" dirty="0" smtClean="0"/>
              <a:t>，并把这些信息传递给下层的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还处理由于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数据丢失导致的失败，这有可能需要</a:t>
            </a:r>
            <a:r>
              <a:rPr lang="zh-CN" altLang="en-US" sz="2400" dirty="0" smtClean="0">
                <a:solidFill>
                  <a:srgbClr val="FF0000"/>
                </a:solidFill>
              </a:rPr>
              <a:t>重新提交并运行之前的</a:t>
            </a:r>
            <a:r>
              <a:rPr lang="en-US" altLang="zh-CN" sz="2400" dirty="0" smtClean="0">
                <a:solidFill>
                  <a:srgbClr val="FF0000"/>
                </a:solidFill>
              </a:rPr>
              <a:t>stage</a:t>
            </a:r>
            <a:r>
              <a:rPr lang="zh-CN" altLang="en-US" sz="2400" dirty="0" smtClean="0"/>
              <a:t>（非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数据丢失导致的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失败由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处理）。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DAGScheduler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164</a:t>
            </a:fld>
            <a:endParaRPr lang="zh-CN" altLang="en-US"/>
          </a:p>
        </p:txBody>
      </p:sp>
      <p:pic>
        <p:nvPicPr>
          <p:cNvPr id="187394" name="Picture 2" descr="http://img0.tuicool.com/iE3yyuI.pn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7989361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TaskScheduler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     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维护所有</a:t>
            </a:r>
            <a:r>
              <a:rPr lang="en-US" altLang="zh-CN" sz="2400" dirty="0" err="1" smtClean="0"/>
              <a:t>TaskSet</a:t>
            </a:r>
            <a:r>
              <a:rPr lang="zh-CN" altLang="en-US" sz="2400" dirty="0" smtClean="0"/>
              <a:t>，当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发送心跳时，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会根据其资源剩余情况分配相应的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zh-CN" altLang="en-US" sz="2400" dirty="0" smtClean="0"/>
              <a:t>另外，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还维护着所有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的运行状态，重试失败的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TaskScheduler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166</a:t>
            </a:fld>
            <a:endParaRPr lang="zh-CN" altLang="en-US"/>
          </a:p>
        </p:txBody>
      </p:sp>
      <p:pic>
        <p:nvPicPr>
          <p:cNvPr id="189442" name="Picture 2" descr="http://img2.tuicool.com/J3YBfim.pn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6" y="1412776"/>
            <a:ext cx="7513030" cy="504056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Shuffle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0768"/>
            <a:ext cx="8183562" cy="4771107"/>
          </a:xfrm>
        </p:spPr>
        <p:txBody>
          <a:bodyPr/>
          <a:lstStyle/>
          <a:p>
            <a:r>
              <a:rPr lang="zh-CN" altLang="en-US" sz="2400" dirty="0" smtClean="0"/>
              <a:t>在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编程时，不仅仅只有</a:t>
            </a:r>
            <a:r>
              <a:rPr lang="en-US" altLang="zh-CN" sz="2400" dirty="0" smtClean="0"/>
              <a:t>reduce</a:t>
            </a:r>
            <a:r>
              <a:rPr lang="zh-CN" altLang="en-US" sz="2400" dirty="0" smtClean="0"/>
              <a:t>才会产生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过程，</a:t>
            </a:r>
            <a:r>
              <a:rPr lang="en-US" altLang="zh-CN" sz="2400" dirty="0" err="1" smtClean="0"/>
              <a:t>groupByKey</a:t>
            </a:r>
            <a:r>
              <a:rPr lang="zh-CN" altLang="en-US" sz="2400" dirty="0" smtClean="0"/>
              <a:t>等操作都会生成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一个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会把属于不同</a:t>
            </a:r>
            <a:r>
              <a:rPr lang="en-US" altLang="zh-CN" sz="2400" dirty="0" smtClean="0"/>
              <a:t>reduce</a:t>
            </a:r>
            <a:r>
              <a:rPr lang="zh-CN" altLang="en-US" sz="2400" dirty="0" smtClean="0"/>
              <a:t>的数据分别输出到不同的文件，而</a:t>
            </a:r>
            <a:r>
              <a:rPr lang="en-US" altLang="zh-CN" sz="2400" dirty="0" smtClean="0"/>
              <a:t>reduce</a:t>
            </a:r>
            <a:r>
              <a:rPr lang="zh-CN" altLang="en-US" sz="2400" dirty="0" smtClean="0"/>
              <a:t>则通过</a:t>
            </a:r>
            <a:r>
              <a:rPr lang="en-US" altLang="zh-CN" sz="2400" dirty="0" smtClean="0"/>
              <a:t>aggregator</a:t>
            </a:r>
            <a:r>
              <a:rPr lang="zh-CN" altLang="en-US" sz="2400" dirty="0" smtClean="0"/>
              <a:t>处理所有</a:t>
            </a:r>
            <a:r>
              <a:rPr lang="en-US" altLang="zh-CN" sz="2400" dirty="0" smtClean="0"/>
              <a:t>shuffle fetch</a:t>
            </a:r>
            <a:r>
              <a:rPr lang="zh-CN" altLang="en-US" sz="2400" dirty="0" smtClean="0"/>
              <a:t>获取的</a:t>
            </a:r>
            <a:r>
              <a:rPr lang="en-US" altLang="zh-CN" sz="2400" dirty="0" smtClean="0"/>
              <a:t>partition</a:t>
            </a:r>
            <a:r>
              <a:rPr lang="zh-CN" altLang="en-US" sz="2400" dirty="0" smtClean="0"/>
              <a:t>（</a:t>
            </a:r>
            <a:r>
              <a:rPr lang="zh-CN" altLang="en-US" sz="2400" dirty="0" smtClean="0">
                <a:solidFill>
                  <a:srgbClr val="3366FF"/>
                </a:solidFill>
              </a:rPr>
              <a:t>流程上，</a:t>
            </a:r>
            <a:r>
              <a:rPr lang="en-US" altLang="zh-CN" sz="2400" dirty="0" err="1">
                <a:solidFill>
                  <a:srgbClr val="3366FF"/>
                </a:solidFill>
              </a:rPr>
              <a:t>MapTask</a:t>
            </a:r>
            <a:r>
              <a:rPr lang="zh-CN" altLang="en-US" sz="2400" dirty="0">
                <a:solidFill>
                  <a:srgbClr val="3366FF"/>
                </a:solidFill>
              </a:rPr>
              <a:t>结束后，</a:t>
            </a:r>
            <a:r>
              <a:rPr lang="en-US" altLang="zh-CN" sz="2400" dirty="0">
                <a:solidFill>
                  <a:srgbClr val="3366FF"/>
                </a:solidFill>
              </a:rPr>
              <a:t>Driver</a:t>
            </a:r>
            <a:r>
              <a:rPr lang="zh-CN" altLang="en-US" sz="2400" dirty="0">
                <a:solidFill>
                  <a:srgbClr val="3366FF"/>
                </a:solidFill>
              </a:rPr>
              <a:t>的</a:t>
            </a:r>
            <a:r>
              <a:rPr lang="en-US" altLang="zh-CN" sz="2400" dirty="0" err="1">
                <a:solidFill>
                  <a:srgbClr val="3366FF"/>
                </a:solidFill>
              </a:rPr>
              <a:t>MapOutPutTracker</a:t>
            </a:r>
            <a:r>
              <a:rPr lang="zh-CN" altLang="en-US" sz="2400" dirty="0">
                <a:solidFill>
                  <a:srgbClr val="3366FF"/>
                </a:solidFill>
              </a:rPr>
              <a:t>会注册</a:t>
            </a:r>
            <a:r>
              <a:rPr lang="en-US" altLang="zh-CN" sz="2400" dirty="0" err="1">
                <a:solidFill>
                  <a:srgbClr val="3366FF"/>
                </a:solidFill>
              </a:rPr>
              <a:t>MapOutPuts</a:t>
            </a:r>
            <a:r>
              <a:rPr lang="zh-CN" altLang="en-US" sz="2400" dirty="0">
                <a:solidFill>
                  <a:srgbClr val="3366FF"/>
                </a:solidFill>
              </a:rPr>
              <a:t>，</a:t>
            </a:r>
            <a:r>
              <a:rPr lang="en-US" altLang="zh-CN" sz="2400" dirty="0" err="1">
                <a:solidFill>
                  <a:srgbClr val="3366FF"/>
                </a:solidFill>
              </a:rPr>
              <a:t>ReduceTask</a:t>
            </a:r>
            <a:r>
              <a:rPr lang="zh-CN" altLang="en-US" sz="2400" dirty="0">
                <a:solidFill>
                  <a:srgbClr val="3366FF"/>
                </a:solidFill>
              </a:rPr>
              <a:t>启动后向</a:t>
            </a:r>
            <a:r>
              <a:rPr lang="en-US" altLang="zh-CN" sz="2400" dirty="0">
                <a:solidFill>
                  <a:srgbClr val="3366FF"/>
                </a:solidFill>
              </a:rPr>
              <a:t>Driver</a:t>
            </a:r>
            <a:r>
              <a:rPr lang="zh-CN" altLang="en-US" sz="2400" dirty="0">
                <a:solidFill>
                  <a:srgbClr val="3366FF"/>
                </a:solidFill>
              </a:rPr>
              <a:t>获取</a:t>
            </a:r>
            <a:r>
              <a:rPr lang="en-US" altLang="zh-CN" sz="2400" dirty="0" err="1">
                <a:solidFill>
                  <a:srgbClr val="3366FF"/>
                </a:solidFill>
              </a:rPr>
              <a:t>MapOutPutStatuses</a:t>
            </a:r>
            <a:r>
              <a:rPr lang="zh-CN" altLang="en-US" sz="2400" dirty="0">
                <a:solidFill>
                  <a:srgbClr val="3366FF"/>
                </a:solidFill>
              </a:rPr>
              <a:t>，然后</a:t>
            </a:r>
            <a:r>
              <a:rPr lang="en-US" altLang="zh-CN" sz="2400" dirty="0">
                <a:solidFill>
                  <a:srgbClr val="3366FF"/>
                </a:solidFill>
              </a:rPr>
              <a:t>fetch</a:t>
            </a:r>
            <a:r>
              <a:rPr lang="zh-CN" altLang="en-US" sz="2400" dirty="0">
                <a:solidFill>
                  <a:srgbClr val="3366FF"/>
                </a:solidFill>
              </a:rPr>
              <a:t>相应的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MapOutPuts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与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有较大差别，其中，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阶段的输出不再需要排序，直接写到文件中。</a:t>
            </a:r>
          </a:p>
          <a:p>
            <a:r>
              <a:rPr lang="zh-CN" altLang="en-US" sz="2400" dirty="0" smtClean="0"/>
              <a:t>    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Shuffle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168</a:t>
            </a:fld>
            <a:endParaRPr lang="zh-CN" altLang="en-US"/>
          </a:p>
        </p:txBody>
      </p:sp>
      <p:pic>
        <p:nvPicPr>
          <p:cNvPr id="191490" name="Picture 2" descr="http://img2.tuicool.com/rIFze2.pn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7460110" cy="489654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Shuffle</a:t>
            </a:r>
            <a:r>
              <a:rPr lang="zh-CN" altLang="en-US" dirty="0" smtClean="0"/>
              <a:t>原理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169</a:t>
            </a:fld>
            <a:endParaRPr lang="zh-CN" altLang="en-US"/>
          </a:p>
        </p:txBody>
      </p:sp>
      <p:pic>
        <p:nvPicPr>
          <p:cNvPr id="190466" name="Picture 2" descr="http://img1.tuicool.com/NFJRZzR.pn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412776"/>
            <a:ext cx="8158844" cy="34563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vs. Shark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3701" y="1340768"/>
            <a:ext cx="8183562" cy="5040560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en-US" sz="2400" dirty="0"/>
              <a:t>在线</a:t>
            </a:r>
            <a:r>
              <a:rPr lang="zh-CN" altLang="en-US" sz="2400" dirty="0" smtClean="0"/>
              <a:t>服务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通常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中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的每个任务都是启动和关闭进程的方式来运行的，而</a:t>
            </a:r>
            <a:r>
              <a:rPr lang="en-US" altLang="zh-CN" sz="2400" dirty="0" smtClean="0"/>
              <a:t>Shark</a:t>
            </a:r>
            <a:r>
              <a:rPr lang="zh-CN" altLang="en-US" sz="2400" dirty="0" smtClean="0"/>
              <a:t>以</a:t>
            </a:r>
            <a:r>
              <a:rPr lang="zh-CN" altLang="en-US" sz="2400" b="1" dirty="0" smtClean="0"/>
              <a:t>在线服务</a:t>
            </a:r>
            <a:r>
              <a:rPr lang="zh-CN" altLang="en-US" sz="2400" dirty="0" smtClean="0"/>
              <a:t>的方式执行任务，避免任务进程的启动和销毁开稍。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Shark</a:t>
            </a:r>
            <a:r>
              <a:rPr lang="zh-CN" altLang="en-US" sz="2400" dirty="0" smtClean="0">
                <a:solidFill>
                  <a:srgbClr val="FF0000"/>
                </a:solidFill>
              </a:rPr>
              <a:t>中</a:t>
            </a:r>
            <a:r>
              <a:rPr lang="en-US" altLang="zh-CN" sz="2400" dirty="0" smtClean="0">
                <a:solidFill>
                  <a:srgbClr val="FF0000"/>
                </a:solidFill>
              </a:rPr>
              <a:t>Server</a:t>
            </a:r>
            <a:r>
              <a:rPr lang="zh-CN" altLang="en-US" sz="2400" dirty="0" smtClean="0">
                <a:solidFill>
                  <a:srgbClr val="FF0000"/>
                </a:solidFill>
              </a:rPr>
              <a:t>运行后，所有的工作节点也随之启动，随后以常驻服务的形式不断的接受</a:t>
            </a:r>
            <a:r>
              <a:rPr lang="en-US" altLang="zh-CN" sz="2400" dirty="0" smtClean="0">
                <a:solidFill>
                  <a:srgbClr val="FF0000"/>
                </a:solidFill>
              </a:rPr>
              <a:t>Server</a:t>
            </a:r>
            <a:r>
              <a:rPr lang="zh-CN" altLang="en-US" sz="2400" dirty="0" smtClean="0">
                <a:solidFill>
                  <a:srgbClr val="FF0000"/>
                </a:solidFill>
              </a:rPr>
              <a:t>发来的任务。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sort</a:t>
            </a:r>
            <a:r>
              <a:rPr lang="zh-CN" altLang="en-US" sz="2400" dirty="0" smtClean="0"/>
              <a:t>可选</a:t>
            </a:r>
            <a:endParaRPr lang="en-US" altLang="zh-CN" sz="2400" dirty="0" smtClean="0"/>
          </a:p>
          <a:p>
            <a:r>
              <a:rPr lang="en-US" altLang="zh-CN" sz="2400" dirty="0" smtClean="0"/>
              <a:t>    Shark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Group by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操作不需要</a:t>
            </a:r>
            <a:r>
              <a:rPr lang="en-US" altLang="zh-CN" sz="2400" dirty="0" smtClean="0">
                <a:solidFill>
                  <a:srgbClr val="FF0000"/>
                </a:solidFill>
              </a:rPr>
              <a:t>Sort</a:t>
            </a:r>
            <a:r>
              <a:rPr lang="zh-CN" altLang="en-US" sz="2400" dirty="0" smtClean="0"/>
              <a:t>，当数据量能在内存装下时，一边接收数据一边执行计算操作。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在</a:t>
            </a:r>
            <a:r>
              <a:rPr lang="en-US" altLang="zh-CN" sz="2400" dirty="0" smtClean="0">
                <a:solidFill>
                  <a:srgbClr val="FF0000"/>
                </a:solidFill>
              </a:rPr>
              <a:t>Hive</a:t>
            </a:r>
            <a:r>
              <a:rPr lang="zh-CN" altLang="en-US" sz="2400" dirty="0" smtClean="0">
                <a:solidFill>
                  <a:srgbClr val="FF0000"/>
                </a:solidFill>
              </a:rPr>
              <a:t>中，不管任何操作在</a:t>
            </a:r>
            <a:r>
              <a:rPr lang="en-US" altLang="zh-CN" sz="2400" dirty="0" smtClean="0">
                <a:solidFill>
                  <a:srgbClr val="FF0000"/>
                </a:solidFill>
              </a:rPr>
              <a:t>Map</a:t>
            </a:r>
            <a:r>
              <a:rPr lang="zh-CN" altLang="en-US" sz="2400" dirty="0" smtClean="0">
                <a:solidFill>
                  <a:srgbClr val="FF0000"/>
                </a:solidFill>
              </a:rPr>
              <a:t>到</a:t>
            </a:r>
            <a:r>
              <a:rPr lang="en-US" altLang="zh-CN" sz="2400" dirty="0" smtClean="0">
                <a:solidFill>
                  <a:srgbClr val="FF0000"/>
                </a:solidFill>
              </a:rPr>
              <a:t>Reduce</a:t>
            </a:r>
            <a:r>
              <a:rPr lang="zh-CN" altLang="en-US" sz="2400" dirty="0" smtClean="0">
                <a:solidFill>
                  <a:srgbClr val="FF0000"/>
                </a:solidFill>
              </a:rPr>
              <a:t>的过程中都需要对</a:t>
            </a:r>
            <a:r>
              <a:rPr lang="en-US" altLang="zh-CN" sz="2400" dirty="0" smtClean="0">
                <a:solidFill>
                  <a:srgbClr val="FF0000"/>
                </a:solidFill>
              </a:rPr>
              <a:t>Key</a:t>
            </a:r>
            <a:r>
              <a:rPr lang="zh-CN" altLang="en-US" sz="2400" dirty="0" smtClean="0">
                <a:solidFill>
                  <a:srgbClr val="FF0000"/>
                </a:solidFill>
              </a:rPr>
              <a:t>进行</a:t>
            </a:r>
            <a:r>
              <a:rPr lang="en-US" altLang="zh-CN" sz="2400" dirty="0" smtClean="0">
                <a:solidFill>
                  <a:srgbClr val="FF0000"/>
                </a:solidFill>
              </a:rPr>
              <a:t>Sort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 Streaming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Spark Streaming</a:t>
            </a:r>
            <a:r>
              <a:rPr lang="zh-CN" altLang="en-US" sz="2400" dirty="0" smtClean="0"/>
              <a:t>是建立在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上的实时计算框架，通过它提供丰富的</a:t>
            </a:r>
            <a:r>
              <a:rPr lang="en-US" altLang="zh-CN" sz="2400" dirty="0" smtClean="0"/>
              <a:t>API</a:t>
            </a:r>
            <a:r>
              <a:rPr lang="zh-CN" altLang="en-US" sz="2400" dirty="0" smtClean="0"/>
              <a:t>、基于内存的高速执行引擎，用户可以结合流式、批处理和交互试查询应用。</a:t>
            </a:r>
            <a:endParaRPr lang="en-US" altLang="zh-CN" sz="2400" dirty="0" smtClean="0"/>
          </a:p>
          <a:p>
            <a:endParaRPr lang="zh-CN" altLang="en-US" sz="2400" dirty="0" smtClean="0"/>
          </a:p>
          <a:p>
            <a:r>
              <a:rPr lang="zh-CN" altLang="en-US" sz="2400" dirty="0" smtClean="0"/>
              <a:t>基本原理：把实时输入数据流以时间片</a:t>
            </a:r>
            <a:r>
              <a:rPr lang="en-US" altLang="zh-CN" sz="2400" dirty="0" err="1" smtClean="0"/>
              <a:t>Δt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（如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秒）为单位切分成块，然后以类似批处理的方式处理每个时间片数据。使用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操作处理每一小块数据，每个块都会生成一个</a:t>
            </a:r>
            <a:r>
              <a:rPr lang="en-US" altLang="zh-CN" sz="2400" dirty="0" smtClean="0"/>
              <a:t>Spark Job</a:t>
            </a:r>
            <a:r>
              <a:rPr lang="zh-CN" altLang="en-US" sz="2400" dirty="0" smtClean="0"/>
              <a:t>处理，最终结果也返回多块。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170</a:t>
            </a:fld>
            <a:endParaRPr lang="zh-CN" alt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171</a:t>
            </a:fld>
            <a:endParaRPr lang="zh-CN" altLang="en-US"/>
          </a:p>
        </p:txBody>
      </p:sp>
      <p:pic>
        <p:nvPicPr>
          <p:cNvPr id="192514" name="Picture 2" descr="http://img1.tuicool.com/I7Zfai.jp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412776"/>
            <a:ext cx="6552728" cy="503849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172</a:t>
            </a:fld>
            <a:endParaRPr lang="zh-CN" altLang="en-US"/>
          </a:p>
        </p:txBody>
      </p:sp>
      <p:pic>
        <p:nvPicPr>
          <p:cNvPr id="195586" name="Picture 2" descr="http://img0.tuicool.com/jUBfaa.jp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71691"/>
            <a:ext cx="8280920" cy="36134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173</a:t>
            </a:fld>
            <a:endParaRPr lang="zh-CN" altLang="en-US"/>
          </a:p>
        </p:txBody>
      </p:sp>
      <p:pic>
        <p:nvPicPr>
          <p:cNvPr id="194562" name="Picture 2" descr="http://img0.tuicool.com/jMRVve.jp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878" y="1425193"/>
            <a:ext cx="8388431" cy="439248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Streaming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174</a:t>
            </a:fld>
            <a:endParaRPr lang="zh-CN" altLang="en-US"/>
          </a:p>
        </p:txBody>
      </p:sp>
      <p:pic>
        <p:nvPicPr>
          <p:cNvPr id="193538" name="Picture 2" descr="http://img1.tuicool.com/FVjei2e.png!web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3" y="1412776"/>
            <a:ext cx="7632849" cy="434378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共享变量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95998"/>
          </a:xfrm>
        </p:spPr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提供两种受限类型的共享变量：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Broadcast</a:t>
            </a:r>
            <a:r>
              <a:rPr lang="zh-CN" altLang="en-US" sz="2400" dirty="0" smtClean="0">
                <a:solidFill>
                  <a:srgbClr val="FF0000"/>
                </a:solidFill>
              </a:rPr>
              <a:t>变量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只发送到每个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节点一次，可用于广播大规模只读数据。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Accumulate</a:t>
            </a:r>
            <a:r>
              <a:rPr lang="zh-CN" altLang="en-US" sz="2400" dirty="0" smtClean="0">
                <a:solidFill>
                  <a:srgbClr val="FF0000"/>
                </a:solidFill>
              </a:rPr>
              <a:t>变量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只有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节点能读取，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节点只能通过关联的操作对其执行“</a:t>
            </a:r>
            <a:r>
              <a:rPr lang="en-US" altLang="zh-CN" sz="2400" dirty="0" smtClean="0"/>
              <a:t>add</a:t>
            </a:r>
            <a:r>
              <a:rPr lang="zh-CN" altLang="en-US" sz="2400" dirty="0" smtClean="0"/>
              <a:t>”操作。</a:t>
            </a:r>
            <a:r>
              <a:rPr lang="zh-CN" altLang="en-US" sz="2400" dirty="0" smtClean="0">
                <a:solidFill>
                  <a:srgbClr val="FF0000"/>
                </a:solidFill>
              </a:rPr>
              <a:t>任何可定义“</a:t>
            </a:r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</a:rPr>
              <a:t>”值和“加”操作的数据类型均可定义为该类型</a:t>
            </a:r>
            <a:r>
              <a:rPr lang="zh-CN" altLang="en-US" sz="2400" dirty="0" smtClean="0"/>
              <a:t>，例如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中的计数器。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175</a:t>
            </a:fld>
            <a:endParaRPr lang="zh-CN" alt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7744" y="2708920"/>
            <a:ext cx="4752528" cy="1079574"/>
          </a:xfrm>
        </p:spPr>
        <p:txBody>
          <a:bodyPr/>
          <a:lstStyle/>
          <a:p>
            <a:r>
              <a:rPr lang="en-US" altLang="zh-CN" sz="4800" dirty="0" smtClean="0">
                <a:solidFill>
                  <a:schemeClr val="accent1"/>
                </a:solidFill>
              </a:rPr>
              <a:t>Spark</a:t>
            </a:r>
            <a:r>
              <a:rPr lang="zh-CN" altLang="en-US" sz="4800" dirty="0" smtClean="0">
                <a:solidFill>
                  <a:schemeClr val="accent1"/>
                </a:solidFill>
              </a:rPr>
              <a:t>典型应用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54618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应用实例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文本搜索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554537"/>
          </a:xfrm>
        </p:spPr>
        <p:txBody>
          <a:bodyPr/>
          <a:lstStyle/>
          <a:p>
            <a:r>
              <a:rPr lang="zh-CN" altLang="en-US" sz="2400" dirty="0" smtClean="0"/>
              <a:t>统计一个大的日志文件中</a:t>
            </a:r>
            <a:r>
              <a:rPr lang="fr-FR" altLang="zh-CN" sz="2400" dirty="0" smtClean="0"/>
              <a:t>“ERROR”</a:t>
            </a:r>
            <a:r>
              <a:rPr lang="zh-CN" altLang="en-US" sz="2400" dirty="0" smtClean="0"/>
              <a:t>出现的次数。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file = </a:t>
            </a:r>
            <a:r>
              <a:rPr lang="en-US" altLang="zh-CN" sz="2400" dirty="0" err="1" smtClean="0"/>
              <a:t>spark.textFile</a:t>
            </a:r>
            <a:r>
              <a:rPr lang="en-US" altLang="zh-CN" sz="2400" dirty="0" smtClean="0"/>
              <a:t>("</a:t>
            </a:r>
            <a:r>
              <a:rPr lang="en-US" altLang="zh-CN" sz="2400" dirty="0" err="1" smtClean="0"/>
              <a:t>hdfs</a:t>
            </a:r>
            <a:r>
              <a:rPr lang="en-US" altLang="zh-CN" sz="2400" dirty="0" smtClean="0"/>
              <a:t>://...")</a:t>
            </a:r>
          </a:p>
          <a:p>
            <a:r>
              <a:rPr lang="fr-FR" altLang="zh-CN" sz="2400" dirty="0" smtClean="0"/>
              <a:t>val </a:t>
            </a:r>
            <a:r>
              <a:rPr lang="fr-FR" altLang="zh-CN" sz="2400" dirty="0" err="1" smtClean="0"/>
              <a:t>errs</a:t>
            </a:r>
            <a:r>
              <a:rPr lang="fr-FR" altLang="zh-CN" sz="2400" dirty="0" smtClean="0"/>
              <a:t> = </a:t>
            </a:r>
            <a:r>
              <a:rPr lang="fr-FR" altLang="zh-CN" sz="2400" dirty="0" err="1" smtClean="0"/>
              <a:t>file.filter</a:t>
            </a:r>
            <a:r>
              <a:rPr lang="fr-FR" altLang="zh-CN" sz="2400" dirty="0" smtClean="0"/>
              <a:t>(_.contains("ERROR"))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ones = errs.map(_ =&gt; 1)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count = </a:t>
            </a:r>
            <a:r>
              <a:rPr lang="en-US" altLang="zh-CN" sz="2400" dirty="0" err="1" smtClean="0"/>
              <a:t>ones.reduce</a:t>
            </a:r>
            <a:r>
              <a:rPr lang="en-US" altLang="zh-CN" sz="2400" dirty="0" smtClean="0"/>
              <a:t>(_+_)</a:t>
            </a: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首先将一个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hdfs</a:t>
            </a:r>
            <a:r>
              <a:rPr lang="zh-CN" altLang="en-US" sz="2400" dirty="0" smtClean="0">
                <a:solidFill>
                  <a:srgbClr val="3366FF"/>
                </a:solidFill>
              </a:rPr>
              <a:t>文件表示为一个行的集合，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再将该集合过滤转换为包含</a:t>
            </a:r>
            <a:r>
              <a:rPr lang="fr-FR" altLang="zh-CN" sz="2400" dirty="0" smtClean="0">
                <a:solidFill>
                  <a:srgbClr val="3366FF"/>
                </a:solidFill>
              </a:rPr>
              <a:t>“ERROR”</a:t>
            </a:r>
            <a:r>
              <a:rPr lang="zh-CN" altLang="en-US" sz="2400" dirty="0" smtClean="0">
                <a:solidFill>
                  <a:srgbClr val="3366FF"/>
                </a:solidFill>
              </a:rPr>
              <a:t>的行集合</a:t>
            </a:r>
            <a:r>
              <a:rPr lang="en-US" altLang="zh-CN" sz="2400" dirty="0" smtClean="0">
                <a:solidFill>
                  <a:srgbClr val="3366FF"/>
                </a:solidFill>
              </a:rPr>
              <a:t>errs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再将每一行转换为</a:t>
            </a:r>
            <a:r>
              <a:rPr lang="en-US" altLang="zh-CN" sz="2400" dirty="0" smtClean="0">
                <a:solidFill>
                  <a:srgbClr val="3366FF"/>
                </a:solidFill>
              </a:rPr>
              <a:t>1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最后通过</a:t>
            </a:r>
            <a:r>
              <a:rPr lang="en-US" altLang="zh-CN" sz="2400" dirty="0" smtClean="0">
                <a:solidFill>
                  <a:srgbClr val="3366FF"/>
                </a:solidFill>
              </a:rPr>
              <a:t>reduce</a:t>
            </a:r>
            <a:r>
              <a:rPr lang="zh-CN" altLang="en-US" sz="2400" dirty="0" smtClean="0">
                <a:solidFill>
                  <a:srgbClr val="3366FF"/>
                </a:solidFill>
              </a:rPr>
              <a:t>汇总</a:t>
            </a:r>
            <a:r>
              <a:rPr lang="fr-FR" altLang="zh-CN" sz="2400" dirty="0" smtClean="0">
                <a:solidFill>
                  <a:srgbClr val="3366FF"/>
                </a:solidFill>
              </a:rPr>
              <a:t>“ERROR”</a:t>
            </a:r>
            <a:r>
              <a:rPr lang="zh-CN" altLang="en-US" sz="2400" dirty="0" smtClean="0">
                <a:solidFill>
                  <a:srgbClr val="3366FF"/>
                </a:solidFill>
              </a:rPr>
              <a:t>出现的次数。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177</a:t>
            </a:fld>
            <a:endParaRPr lang="zh-CN" alt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528" y="476250"/>
            <a:ext cx="8496943" cy="6651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应用实例</a:t>
            </a:r>
            <a:r>
              <a:rPr lang="en-US" altLang="zh-CN" dirty="0" smtClean="0"/>
              <a:t>——Logistic Regression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719533"/>
          </a:xfrm>
        </p:spPr>
        <p:txBody>
          <a:bodyPr/>
          <a:lstStyle/>
          <a:p>
            <a:r>
              <a:rPr lang="zh-CN" altLang="en-US" sz="2400" dirty="0" smtClean="0"/>
              <a:t>分类：寻找能够对两个点的集合进行最佳划分的超平面。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178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276872"/>
            <a:ext cx="633624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179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251520" y="404664"/>
            <a:ext cx="8892480" cy="6048672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data = </a:t>
            </a:r>
            <a:r>
              <a:rPr lang="en-US" altLang="zh-CN" sz="2400" dirty="0" err="1" smtClean="0"/>
              <a:t>spark.textFile</a:t>
            </a:r>
            <a:r>
              <a:rPr lang="en-US" altLang="zh-CN" sz="2400" dirty="0" smtClean="0"/>
              <a:t>(...).map(</a:t>
            </a:r>
            <a:r>
              <a:rPr lang="en-US" altLang="zh-CN" sz="2400" dirty="0" err="1" smtClean="0"/>
              <a:t>readPoint</a:t>
            </a:r>
            <a:r>
              <a:rPr lang="en-US" altLang="zh-CN" sz="2400" dirty="0" smtClean="0"/>
              <a:t>)</a:t>
            </a:r>
          </a:p>
          <a:p>
            <a:pPr marL="0" indent="0">
              <a:buNone/>
            </a:pPr>
            <a:r>
              <a:rPr lang="en-US" altLang="zh-CN" sz="2400" dirty="0" smtClean="0"/>
              <a:t>               .cache</a:t>
            </a:r>
            <a:r>
              <a:rPr lang="en-US" altLang="zh-CN" sz="2400" dirty="0" smtClean="0">
                <a:solidFill>
                  <a:srgbClr val="3366FF"/>
                </a:solidFill>
              </a:rPr>
              <a:t>()//</a:t>
            </a:r>
            <a:r>
              <a:rPr lang="zh-CN" altLang="en-US" sz="2400" dirty="0" smtClean="0">
                <a:solidFill>
                  <a:srgbClr val="3366FF"/>
                </a:solidFill>
              </a:rPr>
              <a:t>从文本文件读取点集生成为缓存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</a:p>
          <a:p>
            <a:pPr marL="0" indent="0">
              <a:buNone/>
            </a:pPr>
            <a:r>
              <a:rPr lang="en-US" altLang="zh-CN" sz="2400" dirty="0" err="1" smtClean="0"/>
              <a:t>var</a:t>
            </a:r>
            <a:r>
              <a:rPr lang="en-US" altLang="zh-CN" sz="2400" dirty="0" smtClean="0"/>
              <a:t> w = </a:t>
            </a:r>
            <a:r>
              <a:rPr lang="en-US" altLang="zh-CN" sz="2400" dirty="0" err="1" smtClean="0"/>
              <a:t>Vector.random</a:t>
            </a:r>
            <a:r>
              <a:rPr lang="en-US" altLang="zh-CN" sz="2400" dirty="0" smtClean="0"/>
              <a:t>(D</a:t>
            </a:r>
            <a:r>
              <a:rPr lang="en-US" altLang="zh-CN" sz="2400" dirty="0" smtClean="0">
                <a:solidFill>
                  <a:srgbClr val="3366FF"/>
                </a:solidFill>
              </a:rPr>
              <a:t>)//</a:t>
            </a:r>
            <a:r>
              <a:rPr lang="zh-CN" altLang="en-US" sz="2400" dirty="0" smtClean="0">
                <a:solidFill>
                  <a:srgbClr val="3366FF"/>
                </a:solidFill>
              </a:rPr>
              <a:t>随机选取一个向量作初始分界线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/>
              <a:t>for 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&lt;- 1 to ITERATIONS) {</a:t>
            </a: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反复实施梯度下降步骤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在</a:t>
            </a:r>
            <a:r>
              <a:rPr lang="en-US" altLang="zh-CN" sz="2400" dirty="0" smtClean="0">
                <a:solidFill>
                  <a:srgbClr val="3366FF"/>
                </a:solidFill>
              </a:rPr>
              <a:t>data</a:t>
            </a:r>
            <a:r>
              <a:rPr lang="zh-CN" altLang="en-US" sz="2400" dirty="0" smtClean="0">
                <a:solidFill>
                  <a:srgbClr val="3366FF"/>
                </a:solidFill>
              </a:rPr>
              <a:t>上对分界线</a:t>
            </a:r>
            <a:r>
              <a:rPr lang="en-US" altLang="zh-CN" sz="2400" dirty="0" smtClean="0">
                <a:solidFill>
                  <a:srgbClr val="3366FF"/>
                </a:solidFill>
              </a:rPr>
              <a:t>w</a:t>
            </a:r>
            <a:r>
              <a:rPr lang="zh-CN" altLang="en-US" sz="2400" dirty="0" smtClean="0">
                <a:solidFill>
                  <a:srgbClr val="3366FF"/>
                </a:solidFill>
              </a:rPr>
              <a:t>的损失函数求和，并朝着改进的方向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移动</a:t>
            </a:r>
            <a:r>
              <a:rPr lang="en-US" altLang="zh-CN" sz="2400" dirty="0" smtClean="0">
                <a:solidFill>
                  <a:srgbClr val="3366FF"/>
                </a:solidFill>
              </a:rPr>
              <a:t>w</a:t>
            </a:r>
          </a:p>
          <a:p>
            <a:pPr marL="0" indent="0">
              <a:buNone/>
            </a:pP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gradient = data.map(p =&gt; {</a:t>
            </a:r>
          </a:p>
          <a:p>
            <a:pPr marL="0" indent="0">
              <a:buNone/>
            </a:pPr>
            <a:r>
              <a:rPr lang="en-US" altLang="zh-CN" sz="2400" dirty="0" smtClean="0"/>
              <a:t>      </a:t>
            </a:r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scale = (1/(1+exp(-</a:t>
            </a:r>
            <a:r>
              <a:rPr lang="en-US" altLang="zh-CN" sz="2400" dirty="0" err="1" smtClean="0"/>
              <a:t>p.y</a:t>
            </a:r>
            <a:r>
              <a:rPr lang="en-US" altLang="zh-CN" sz="2400" dirty="0" smtClean="0"/>
              <a:t>*(w dot </a:t>
            </a:r>
            <a:r>
              <a:rPr lang="en-US" altLang="zh-CN" sz="2400" dirty="0" err="1" smtClean="0"/>
              <a:t>p.x</a:t>
            </a:r>
            <a:r>
              <a:rPr lang="en-US" altLang="zh-CN" sz="2400" dirty="0" smtClean="0"/>
              <a:t>))) - 1) * </a:t>
            </a:r>
            <a:r>
              <a:rPr lang="en-US" altLang="zh-CN" sz="2400" dirty="0" err="1" smtClean="0"/>
              <a:t>p.y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   scale = scale * </a:t>
            </a:r>
            <a:r>
              <a:rPr lang="en-US" altLang="zh-CN" sz="2400" dirty="0" err="1" smtClean="0"/>
              <a:t>p.x</a:t>
            </a:r>
            <a:endParaRPr lang="en-US" altLang="zh-CN" sz="2400" dirty="0" smtClean="0"/>
          </a:p>
          <a:p>
            <a:pPr marL="0" indent="0">
              <a:buNone/>
            </a:pPr>
            <a:r>
              <a:rPr lang="en-US" altLang="zh-CN" sz="2400" dirty="0" smtClean="0"/>
              <a:t>   }).reduce(_ + _)</a:t>
            </a:r>
          </a:p>
          <a:p>
            <a:pPr marL="0" indent="0">
              <a:buNone/>
            </a:pPr>
            <a:r>
              <a:rPr lang="en-US" altLang="zh-CN" sz="2400" dirty="0" smtClean="0"/>
              <a:t>   w -= gradient</a:t>
            </a:r>
          </a:p>
          <a:p>
            <a:pPr marL="0" indent="0">
              <a:buNone/>
            </a:pPr>
            <a:r>
              <a:rPr lang="en-US" altLang="zh-CN" sz="2400" dirty="0" smtClean="0"/>
              <a:t>}</a:t>
            </a:r>
          </a:p>
          <a:p>
            <a:pPr marL="0" indent="0">
              <a:buNone/>
            </a:pPr>
            <a:r>
              <a:rPr lang="en-US" altLang="zh-CN" sz="2400" dirty="0" err="1" smtClean="0"/>
              <a:t>println</a:t>
            </a:r>
            <a:r>
              <a:rPr lang="en-US" altLang="zh-CN" sz="2400" dirty="0" smtClean="0"/>
              <a:t>("Final w: " + w)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Hive vs. Shark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）分布式</a:t>
            </a:r>
            <a:r>
              <a:rPr lang="en-US" altLang="zh-CN" sz="2400" dirty="0" smtClean="0"/>
              <a:t>Cache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Shark</a:t>
            </a:r>
            <a:r>
              <a:rPr lang="zh-CN" altLang="en-US" sz="2400" dirty="0" smtClean="0"/>
              <a:t>由于采用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，对于性能要求更高的表，提供</a:t>
            </a:r>
            <a:r>
              <a:rPr lang="zh-CN" altLang="en-US" sz="2400" dirty="0" smtClean="0">
                <a:solidFill>
                  <a:srgbClr val="FF0000"/>
                </a:solidFill>
              </a:rPr>
              <a:t>分布式</a:t>
            </a:r>
            <a:r>
              <a:rPr lang="en-US" altLang="zh-CN" sz="2400" dirty="0" smtClean="0">
                <a:solidFill>
                  <a:srgbClr val="FF0000"/>
                </a:solidFill>
              </a:rPr>
              <a:t>Cache</a:t>
            </a:r>
            <a:r>
              <a:rPr lang="zh-CN" altLang="en-US" sz="2400" dirty="0" smtClean="0">
                <a:solidFill>
                  <a:srgbClr val="FF0000"/>
                </a:solidFill>
              </a:rPr>
              <a:t>系统</a:t>
            </a:r>
            <a:r>
              <a:rPr lang="zh-CN" altLang="en-US" sz="2400" dirty="0" smtClean="0"/>
              <a:t>将数据事先缓存至内存中，后续的查询直接访问内存数据，不再需要磁盘开稍。</a:t>
            </a:r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特性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Shark</a:t>
            </a:r>
            <a:r>
              <a:rPr lang="zh-CN" altLang="en-US" sz="2400" dirty="0" smtClean="0"/>
              <a:t>还可利用很多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的特性，例如用</a:t>
            </a:r>
            <a:r>
              <a:rPr lang="en-US" altLang="zh-CN" sz="2400" dirty="0" smtClean="0"/>
              <a:t>Torrent</a:t>
            </a:r>
            <a:r>
              <a:rPr lang="zh-CN" altLang="en-US" sz="2400" dirty="0" smtClean="0"/>
              <a:t>来</a:t>
            </a:r>
            <a:r>
              <a:rPr lang="zh-CN" altLang="en-US" sz="2400" dirty="0" smtClean="0">
                <a:solidFill>
                  <a:srgbClr val="FF0000"/>
                </a:solidFill>
              </a:rPr>
              <a:t>广播变量和小数据</a:t>
            </a:r>
            <a:r>
              <a:rPr lang="zh-CN" altLang="en-US" sz="2400" dirty="0" smtClean="0"/>
              <a:t>，将执行计划直接传送给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DAG</a:t>
            </a:r>
            <a:r>
              <a:rPr lang="zh-CN" altLang="en-US" sz="2400" dirty="0" smtClean="0"/>
              <a:t>过程中的</a:t>
            </a:r>
            <a:r>
              <a:rPr lang="zh-CN" altLang="en-US" sz="2400" dirty="0" smtClean="0">
                <a:solidFill>
                  <a:srgbClr val="FF0000"/>
                </a:solidFill>
              </a:rPr>
              <a:t>中间数据不需要落地</a:t>
            </a:r>
            <a:r>
              <a:rPr lang="zh-CN" altLang="en-US" sz="2400" dirty="0" smtClean="0"/>
              <a:t>到</a:t>
            </a:r>
            <a:r>
              <a:rPr lang="en-US" altLang="zh-CN" sz="2400" dirty="0" err="1" smtClean="0"/>
              <a:t>Hdfs</a:t>
            </a:r>
            <a:r>
              <a:rPr lang="zh-CN" altLang="en-US" sz="2400" dirty="0" smtClean="0"/>
              <a:t>文件系统。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Logistic Regression</a:t>
            </a:r>
            <a:r>
              <a:rPr lang="zh-CN" altLang="en-US" dirty="0" smtClean="0"/>
              <a:t>性能分析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180</a:t>
            </a:fld>
            <a:endParaRPr lang="zh-CN" altLang="en-US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556792"/>
            <a:ext cx="7920879" cy="3960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6221" y="1340769"/>
            <a:ext cx="8183562" cy="1944216"/>
          </a:xfrm>
        </p:spPr>
        <p:txBody>
          <a:bodyPr/>
          <a:lstStyle/>
          <a:p>
            <a:r>
              <a:rPr lang="zh-CN" altLang="en-US" sz="2400" dirty="0" smtClean="0"/>
              <a:t>交替最小二乘法常用</a:t>
            </a:r>
            <a:r>
              <a:rPr lang="zh-CN" altLang="en-US" sz="2400" dirty="0"/>
              <a:t>于基于矩阵分解的推荐</a:t>
            </a:r>
            <a:r>
              <a:rPr lang="zh-CN" altLang="en-US" sz="2400" dirty="0" smtClean="0"/>
              <a:t>系统中</a:t>
            </a:r>
            <a:endParaRPr lang="en-US" altLang="zh-CN" sz="2400" dirty="0" smtClean="0"/>
          </a:p>
          <a:p>
            <a:r>
              <a:rPr lang="zh-CN" altLang="en-US" sz="2400" dirty="0" smtClean="0"/>
              <a:t>    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（协同推荐）</a:t>
            </a:r>
            <a:endParaRPr lang="en-US" altLang="zh-CN" sz="2400" dirty="0" smtClean="0"/>
          </a:p>
          <a:p>
            <a:r>
              <a:rPr lang="zh-CN" altLang="en-US" sz="2400" dirty="0" smtClean="0"/>
              <a:t>例：已知</a:t>
            </a:r>
            <a:r>
              <a:rPr lang="zh-CN" altLang="en-US" sz="2400" dirty="0"/>
              <a:t>观察到的</a:t>
            </a:r>
            <a:r>
              <a:rPr lang="zh-CN" altLang="en-US" sz="2400" dirty="0" smtClean="0"/>
              <a:t>用户</a:t>
            </a:r>
            <a:r>
              <a:rPr lang="en-US" altLang="zh-CN" sz="2400" dirty="0"/>
              <a:t>(user)</a:t>
            </a:r>
            <a:r>
              <a:rPr lang="zh-CN" altLang="en-US" sz="2400" dirty="0"/>
              <a:t>对商品</a:t>
            </a:r>
            <a:r>
              <a:rPr lang="en-US" altLang="zh-CN" sz="2400" dirty="0"/>
              <a:t>(item)</a:t>
            </a:r>
            <a:r>
              <a:rPr lang="zh-CN" altLang="en-US" sz="2400" dirty="0"/>
              <a:t>的评分</a:t>
            </a:r>
            <a:r>
              <a:rPr lang="zh-CN" altLang="en-US" sz="2400" dirty="0" smtClean="0"/>
              <a:t>矩阵，要推断</a:t>
            </a:r>
            <a:r>
              <a:rPr lang="zh-CN" altLang="en-US" sz="2400" dirty="0"/>
              <a:t>每个用户的喜好并向用户推荐适合的商品。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181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212976"/>
            <a:ext cx="3791203" cy="3264024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483425" y="3359602"/>
            <a:ext cx="4072608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每一行代表一个用户（u1,u2,…,u8）, 每一列代表一个商品（v1,v2,…,v8）,用户的打分为1-9分。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3366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这个矩阵只显示了观察到的打分，我们需要推测没有观察到的打分。</a:t>
            </a:r>
          </a:p>
        </p:txBody>
      </p:sp>
    </p:spTree>
    <p:extLst>
      <p:ext uri="{BB962C8B-B14F-4D97-AF65-F5344CB8AC3E}">
        <p14:creationId xmlns:p14="http://schemas.microsoft.com/office/powerpoint/2010/main" val="294600837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zh-CN" altLang="en-US" sz="2400" dirty="0" smtClean="0"/>
              <a:t>     在这个矩阵（数据集）中</a:t>
            </a:r>
            <a:r>
              <a:rPr lang="zh-CN" altLang="en-US" sz="2400" dirty="0"/>
              <a:t>，并不是每个用户都对每个产品进行过评分，所以这个矩阵往往是稀疏的，用户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对产品</a:t>
            </a:r>
            <a:r>
              <a:rPr lang="en-US" altLang="zh-CN" sz="2400" dirty="0"/>
              <a:t>j</a:t>
            </a:r>
            <a:r>
              <a:rPr lang="zh-CN" altLang="en-US" sz="2400" dirty="0"/>
              <a:t>的评分往往是空</a:t>
            </a:r>
            <a:r>
              <a:rPr lang="zh-CN" altLang="en-US" sz="2400" dirty="0" smtClean="0"/>
              <a:t>的。</a:t>
            </a:r>
            <a:endParaRPr lang="en-US" altLang="zh-CN" sz="2400" dirty="0" smtClean="0"/>
          </a:p>
          <a:p>
            <a:r>
              <a:rPr lang="zh-CN" altLang="en-US" sz="2400" dirty="0"/>
              <a:t/>
            </a:r>
            <a:br>
              <a:rPr lang="zh-CN" altLang="en-US" sz="2400" dirty="0"/>
            </a:br>
            <a:r>
              <a:rPr lang="en-US" altLang="zh-CN" sz="2400" dirty="0" smtClean="0"/>
              <a:t>ALS</a:t>
            </a:r>
            <a:r>
              <a:rPr lang="zh-CN" altLang="en-US" sz="2400" dirty="0" smtClean="0"/>
              <a:t>的工作就是</a:t>
            </a:r>
            <a:r>
              <a:rPr lang="zh-CN" altLang="en-US" sz="2400" dirty="0"/>
              <a:t>将这个稀疏矩阵通过一定的规律</a:t>
            </a:r>
            <a:r>
              <a:rPr lang="zh-CN" altLang="en-US" sz="2400" dirty="0" smtClean="0"/>
              <a:t>填满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可以</a:t>
            </a:r>
            <a:r>
              <a:rPr lang="zh-CN" altLang="en-US" sz="2400" dirty="0"/>
              <a:t>从矩阵中得到任意一个</a:t>
            </a:r>
            <a:r>
              <a:rPr lang="en-US" altLang="zh-CN" sz="2400" dirty="0"/>
              <a:t>user</a:t>
            </a:r>
            <a:r>
              <a:rPr lang="zh-CN" altLang="en-US" sz="2400" dirty="0"/>
              <a:t>对任意一个</a:t>
            </a:r>
            <a:r>
              <a:rPr lang="en-US" altLang="zh-CN" sz="2400" dirty="0"/>
              <a:t>product</a:t>
            </a:r>
            <a:r>
              <a:rPr lang="zh-CN" altLang="en-US" sz="2400" dirty="0"/>
              <a:t>的评分，</a:t>
            </a:r>
            <a:r>
              <a:rPr lang="en-US" altLang="zh-CN" sz="2400" dirty="0"/>
              <a:t>ALS</a:t>
            </a:r>
            <a:r>
              <a:rPr lang="zh-CN" altLang="en-US" sz="2400" dirty="0"/>
              <a:t>填充的评分项也称为用户</a:t>
            </a:r>
            <a:r>
              <a:rPr lang="en-US" altLang="zh-CN" sz="2400" dirty="0" err="1"/>
              <a:t>i</a:t>
            </a:r>
            <a:r>
              <a:rPr lang="zh-CN" altLang="en-US" sz="2400" dirty="0"/>
              <a:t>对产品</a:t>
            </a:r>
            <a:r>
              <a:rPr lang="en-US" altLang="zh-CN" sz="2400" dirty="0"/>
              <a:t>j</a:t>
            </a:r>
            <a:r>
              <a:rPr lang="zh-CN" altLang="en-US" sz="2400" dirty="0"/>
              <a:t>的预测</a:t>
            </a:r>
            <a:r>
              <a:rPr lang="zh-CN" altLang="en-US" sz="2400" dirty="0" smtClean="0"/>
              <a:t>得分。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628870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1412776"/>
                <a:ext cx="8410327" cy="4824536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矩阵与向量相乘的结果与特征值，特征向量有关：</a:t>
                </a:r>
              </a:p>
              <a:p>
                <a:r>
                  <a:rPr lang="zh-CN" altLang="en-US" sz="2400" dirty="0" smtClean="0"/>
                  <a:t>    </a:t>
                </a:r>
                <a:r>
                  <a:rPr lang="zh-CN" altLang="en-US" sz="2400" dirty="0" smtClean="0">
                    <a:solidFill>
                      <a:srgbClr val="3366FF"/>
                    </a:solidFill>
                  </a:rPr>
                  <a:t>数值</a:t>
                </a:r>
                <a:r>
                  <a:rPr lang="zh-CN" altLang="en-US" sz="2400" dirty="0">
                    <a:solidFill>
                      <a:srgbClr val="3366FF"/>
                    </a:solidFill>
                  </a:rPr>
                  <a:t>小的特征值对矩阵</a:t>
                </a:r>
                <a:r>
                  <a:rPr lang="en-US" altLang="zh-CN" sz="2400" dirty="0">
                    <a:solidFill>
                      <a:srgbClr val="3366FF"/>
                    </a:solidFill>
                  </a:rPr>
                  <a:t>-</a:t>
                </a:r>
                <a:r>
                  <a:rPr lang="zh-CN" altLang="en-US" sz="2400" dirty="0">
                    <a:solidFill>
                      <a:srgbClr val="3366FF"/>
                    </a:solidFill>
                  </a:rPr>
                  <a:t>向量相乘的结果贡献</a:t>
                </a:r>
                <a:r>
                  <a:rPr lang="zh-CN" altLang="en-US" sz="2400" dirty="0" smtClean="0">
                    <a:solidFill>
                      <a:srgbClr val="3366FF"/>
                    </a:solidFill>
                  </a:rPr>
                  <a:t>小。</a:t>
                </a:r>
                <a:endParaRPr lang="en-US" altLang="zh-CN" sz="2400" dirty="0" smtClean="0">
                  <a:solidFill>
                    <a:srgbClr val="3366FF"/>
                  </a:solidFill>
                </a:endParaRPr>
              </a:p>
              <a:p>
                <a:r>
                  <a:rPr lang="en-US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    </a:t>
                </a:r>
                <a:r>
                  <a:rPr lang="zh-CN" altLang="zh-CN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↓</a:t>
                </a:r>
                <a:endParaRPr lang="zh-CN" altLang="en-US" sz="2400" dirty="0"/>
              </a:p>
              <a:p>
                <a:r>
                  <a:rPr lang="en-US" altLang="zh-CN" sz="2400" dirty="0"/>
                  <a:t>1</a:t>
                </a:r>
                <a:r>
                  <a:rPr lang="zh-CN" altLang="en-US" sz="2400" dirty="0"/>
                  <a:t>）低秩近似</a:t>
                </a:r>
              </a:p>
              <a:p>
                <a:r>
                  <a:rPr lang="en-US" altLang="zh-CN" sz="2400" dirty="0"/>
                  <a:t>2</a:t>
                </a:r>
                <a:r>
                  <a:rPr lang="zh-CN" altLang="en-US" sz="2400" dirty="0"/>
                  <a:t>）特征降</a:t>
                </a:r>
                <a:r>
                  <a:rPr lang="zh-CN" altLang="en-US" sz="2400" dirty="0" smtClean="0"/>
                  <a:t>维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</a:pPr>
                <a:r>
                  <a:rPr lang="zh-CN" altLang="zh-CN" sz="24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ALS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的核心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基于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这样一个假设：</a:t>
                </a:r>
                <a:r>
                  <a:rPr lang="zh-CN" altLang="zh-CN" sz="2400" b="1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打分矩阵是近似低秩的。</a:t>
                </a:r>
                <a:endParaRPr lang="zh-CN" altLang="zh-CN" sz="24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  <a:p>
                <a:pPr lvl="0">
                  <a:lnSpc>
                    <a:spcPct val="150000"/>
                  </a:lnSpc>
                  <a:spcBef>
                    <a:spcPct val="0"/>
                  </a:spcBef>
                  <a:buClrTx/>
                  <a:buSzTx/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低秩：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一个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m*n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的打分矩阵可以由分解的两个小矩阵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U</a:t>
                </a:r>
                <a:r>
                  <a:rPr lang="zh-CN" altLang="zh-CN" sz="2400" baseline="-300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（m*k）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和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V</a:t>
                </a:r>
                <a:r>
                  <a:rPr lang="zh-CN" altLang="zh-CN" sz="2400" baseline="-30000" dirty="0">
                    <a:solidFill>
                      <a:srgbClr val="000000"/>
                    </a:solidFill>
                    <a:latin typeface="Arial Unicode MS" panose="020B0604020202020204" pitchFamily="34" charset="-122"/>
                  </a:rPr>
                  <a:t>（k*n）</a:t>
                </a:r>
                <a:r>
                  <a:rPr lang="zh-CN" altLang="zh-CN" sz="24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的乘积来</a:t>
                </a:r>
                <a:r>
                  <a:rPr lang="zh-CN" altLang="zh-CN" sz="24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近似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表示，</a:t>
                </a:r>
                <a:r>
                  <a:rPr lang="zh-CN" altLang="zh-CN" sz="24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4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，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k</a:t>
                </a:r>
                <a:r>
                  <a:rPr lang="zh-CN" altLang="zh-CN" sz="2000" dirty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&lt;=m,n </a:t>
                </a:r>
                <a:r>
                  <a:rPr lang="zh-CN" altLang="zh-CN" sz="2000" dirty="0" smtClean="0">
                    <a:solidFill>
                      <a:srgbClr val="000000"/>
                    </a:solidFill>
                    <a:latin typeface="Verdana" panose="020B0604030504040204" pitchFamily="34" charset="0"/>
                  </a:rPr>
                  <a:t>。</a:t>
                </a:r>
                <a:endParaRPr lang="en-US" altLang="zh-CN" sz="2000" dirty="0">
                  <a:solidFill>
                    <a:srgbClr val="000000"/>
                  </a:solidFill>
                  <a:latin typeface="Verdana" panose="020B0604030504040204" pitchFamily="34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1412776"/>
                <a:ext cx="8410327" cy="4824536"/>
              </a:xfrm>
              <a:blipFill rotWithShape="0">
                <a:blip r:embed="rId2"/>
                <a:stretch>
                  <a:fillRect l="-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12490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184</a:t>
            </a:fld>
            <a:endParaRPr lang="zh-CN" alt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548061" y="1484784"/>
            <a:ext cx="8029202" cy="39703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63461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zh-CN" altLang="zh-CN" sz="2400" dirty="0">
                <a:solidFill>
                  <a:srgbClr val="000000"/>
                </a:solidFill>
                <a:latin typeface="Arial Unicode MS" panose="020B0604020202020204" pitchFamily="34" charset="-122"/>
              </a:rPr>
              <a:t>ALS</a:t>
            </a:r>
            <a:r>
              <a:rPr lang="zh-CN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的矩阵分解方法</a:t>
            </a:r>
            <a:r>
              <a:rPr lang="zh-CN" altLang="en-US" sz="2400" dirty="0" smtClean="0"/>
              <a:t>将</a:t>
            </a:r>
            <a:r>
              <a:rPr lang="zh-CN" altLang="en-US" sz="2400" dirty="0"/>
              <a:t>用户</a:t>
            </a:r>
            <a:r>
              <a:rPr lang="en-US" altLang="zh-CN" sz="2400" dirty="0"/>
              <a:t>(user)</a:t>
            </a:r>
            <a:r>
              <a:rPr lang="zh-CN" altLang="en-US" sz="2400" dirty="0"/>
              <a:t>对商品</a:t>
            </a:r>
            <a:r>
              <a:rPr lang="en-US" altLang="zh-CN" sz="2400" dirty="0"/>
              <a:t>(item)</a:t>
            </a:r>
            <a:r>
              <a:rPr lang="zh-CN" altLang="en-US" sz="2400" dirty="0"/>
              <a:t>的评分矩阵分解为两个矩阵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zh-CN" altLang="en-US" sz="2400" dirty="0" smtClean="0"/>
              <a:t>     </a:t>
            </a:r>
            <a:r>
              <a:rPr lang="en-US" altLang="zh-CN" sz="2400" dirty="0" smtClean="0"/>
              <a:t>U</a:t>
            </a:r>
            <a:r>
              <a:rPr lang="en-US" altLang="zh-CN" sz="2400" dirty="0"/>
              <a:t> </a:t>
            </a:r>
            <a:r>
              <a:rPr lang="en-US" altLang="zh-CN" sz="2400" dirty="0" smtClean="0"/>
              <a:t>(</a:t>
            </a:r>
            <a:r>
              <a:rPr lang="en-US" altLang="zh-CN" sz="2400" dirty="0" err="1"/>
              <a:t>m×k</a:t>
            </a:r>
            <a:r>
              <a:rPr lang="en-US" altLang="zh-CN" sz="2400" dirty="0" smtClean="0"/>
              <a:t>): </a:t>
            </a:r>
            <a:r>
              <a:rPr lang="zh-CN" altLang="en-US" sz="2400" dirty="0" smtClean="0"/>
              <a:t>用户</a:t>
            </a:r>
            <a:r>
              <a:rPr lang="zh-CN" altLang="en-US" sz="2400" dirty="0"/>
              <a:t>对</a:t>
            </a:r>
            <a:r>
              <a:rPr lang="zh-CN" altLang="en-US" sz="2400" dirty="0" smtClean="0"/>
              <a:t>商品隐含</a:t>
            </a:r>
            <a:r>
              <a:rPr lang="zh-CN" altLang="en-US" sz="2400" dirty="0"/>
              <a:t>特征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偏好</a:t>
            </a:r>
            <a:r>
              <a:rPr lang="zh-CN" altLang="en-US" sz="2400" dirty="0" smtClean="0"/>
              <a:t>矩阵；</a:t>
            </a:r>
            <a:endParaRPr lang="en-US" altLang="zh-CN" sz="2400" dirty="0" smtClean="0"/>
          </a:p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V (</a:t>
            </a:r>
            <a:r>
              <a:rPr lang="en-US" altLang="zh-CN" sz="2400" dirty="0" err="1" smtClean="0"/>
              <a:t>n×k</a:t>
            </a:r>
            <a:r>
              <a:rPr lang="en-US" altLang="zh-CN" sz="2400" dirty="0" smtClean="0"/>
              <a:t>):  </a:t>
            </a:r>
            <a:r>
              <a:rPr lang="zh-CN" altLang="en-US" sz="2400" dirty="0" smtClean="0"/>
              <a:t>商品</a:t>
            </a:r>
            <a:r>
              <a:rPr lang="zh-CN" altLang="en-US" sz="2400" dirty="0"/>
              <a:t>所包含的隐含特征的矩阵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kumimoji="0" lang="en-US" altLang="zh-CN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    k</a:t>
            </a:r>
            <a:r>
              <a:rPr kumimoji="0" lang="zh-CN" altLang="en-US" sz="240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为特征值的数量。</a:t>
            </a:r>
            <a:endParaRPr kumimoji="0" lang="en-US" altLang="zh-C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endParaRPr kumimoji="0" lang="en-US" altLang="zh-C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zh-CN" altLang="en-US" sz="2400" dirty="0">
                <a:solidFill>
                  <a:srgbClr val="000000"/>
                </a:solidFill>
                <a:latin typeface="Verdana" panose="020B0604030504040204" pitchFamily="34" charset="0"/>
              </a:rPr>
              <a:t>低秩</a:t>
            </a:r>
            <a:r>
              <a:rPr lang="zh-CN" alt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矩阵分解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zh-CN" altLang="zh-CN" sz="2400" i="1" dirty="0" smtClean="0">
                <a:solidFill>
                  <a:srgbClr val="3366FF"/>
                </a:solidFill>
                <a:latin typeface="Verdana" panose="020B0604030504040204" pitchFamily="34" charset="0"/>
              </a:rPr>
              <a:t>系统</a:t>
            </a:r>
            <a:r>
              <a:rPr lang="zh-CN" altLang="zh-CN" sz="2400" i="1" dirty="0">
                <a:solidFill>
                  <a:srgbClr val="3366FF"/>
                </a:solidFill>
                <a:latin typeface="Verdana" panose="020B0604030504040204" pitchFamily="34" charset="0"/>
              </a:rPr>
              <a:t>的自由度从</a:t>
            </a:r>
            <a:r>
              <a:rPr lang="zh-CN" altLang="zh-CN" sz="2400" i="1" dirty="0">
                <a:solidFill>
                  <a:srgbClr val="3366FF"/>
                </a:solidFill>
                <a:latin typeface="Arial Unicode MS" panose="020B0604020202020204" pitchFamily="34" charset="-122"/>
              </a:rPr>
              <a:t>O(mn)</a:t>
            </a:r>
            <a:r>
              <a:rPr lang="zh-CN" altLang="zh-CN" sz="2400" i="1" dirty="0">
                <a:solidFill>
                  <a:srgbClr val="3366FF"/>
                </a:solidFill>
                <a:latin typeface="Verdana" panose="020B0604030504040204" pitchFamily="34" charset="0"/>
              </a:rPr>
              <a:t>降到了</a:t>
            </a:r>
            <a:r>
              <a:rPr lang="zh-CN" altLang="zh-CN" sz="2400" i="1" dirty="0">
                <a:solidFill>
                  <a:srgbClr val="3366FF"/>
                </a:solidFill>
                <a:latin typeface="Arial Unicode MS" panose="020B0604020202020204" pitchFamily="34" charset="-122"/>
              </a:rPr>
              <a:t>O((m+n)k)</a:t>
            </a:r>
            <a:r>
              <a:rPr lang="zh-CN" altLang="zh-CN" sz="2400" i="1" dirty="0" smtClean="0">
                <a:solidFill>
                  <a:srgbClr val="3366FF"/>
                </a:solidFill>
                <a:latin typeface="Verdana" panose="020B0604030504040204" pitchFamily="34" charset="0"/>
              </a:rPr>
              <a:t>。</a:t>
            </a:r>
            <a:endParaRPr kumimoji="0" lang="en-US" altLang="zh-CN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01098693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pPr lvl="0">
              <a:lnSpc>
                <a:spcPct val="150000"/>
              </a:lnSpc>
              <a:spcBef>
                <a:spcPct val="0"/>
              </a:spcBef>
              <a:buClrTx/>
              <a:buSzTx/>
            </a:pPr>
            <a:r>
              <a:rPr lang="zh-CN" altLang="en-US" sz="2400" dirty="0"/>
              <a:t>含义：对于每个产品，可以从</a:t>
            </a:r>
            <a:r>
              <a:rPr lang="en-US" altLang="zh-CN" sz="2400" dirty="0"/>
              <a:t>k</a:t>
            </a:r>
            <a:r>
              <a:rPr lang="zh-CN" altLang="en-US" sz="2400" dirty="0"/>
              <a:t>个角度进行</a:t>
            </a:r>
            <a:r>
              <a:rPr lang="zh-CN" altLang="en-US" sz="2400" dirty="0" smtClean="0"/>
              <a:t>评价</a:t>
            </a:r>
            <a:r>
              <a:rPr lang="zh-CN" altLang="en-US" sz="2400" dirty="0" smtClean="0">
                <a:solidFill>
                  <a:srgbClr val="3366FF"/>
                </a:solidFill>
              </a:rPr>
              <a:t>（例如</a:t>
            </a:r>
            <a:r>
              <a:rPr lang="zh-CN" altLang="en-US" sz="2400" dirty="0">
                <a:solidFill>
                  <a:srgbClr val="3366FF"/>
                </a:solidFill>
              </a:rPr>
              <a:t>电影不妨从主演、导演、特效、剧情</a:t>
            </a:r>
            <a:r>
              <a:rPr lang="en-US" altLang="zh-CN" sz="2400" dirty="0">
                <a:solidFill>
                  <a:srgbClr val="3366FF"/>
                </a:solidFill>
              </a:rPr>
              <a:t>4</a:t>
            </a:r>
            <a:r>
              <a:rPr lang="zh-CN" altLang="en-US" sz="2400" dirty="0">
                <a:solidFill>
                  <a:srgbClr val="3366FF"/>
                </a:solidFill>
              </a:rPr>
              <a:t>个角度来评价，则</a:t>
            </a:r>
            <a:r>
              <a:rPr lang="en-US" altLang="zh-CN" sz="2400" dirty="0">
                <a:solidFill>
                  <a:srgbClr val="3366FF"/>
                </a:solidFill>
              </a:rPr>
              <a:t>k=4</a:t>
            </a:r>
            <a:r>
              <a:rPr lang="zh-CN" altLang="en-US" sz="2400" dirty="0">
                <a:solidFill>
                  <a:srgbClr val="3366FF"/>
                </a:solidFill>
              </a:rPr>
              <a:t>，每部电影有</a:t>
            </a:r>
            <a:r>
              <a:rPr lang="en-US" altLang="zh-CN" sz="2400" dirty="0">
                <a:solidFill>
                  <a:srgbClr val="3366FF"/>
                </a:solidFill>
              </a:rPr>
              <a:t>4</a:t>
            </a:r>
            <a:r>
              <a:rPr lang="zh-CN" altLang="en-US" sz="2400" dirty="0">
                <a:solidFill>
                  <a:srgbClr val="3366FF"/>
                </a:solidFill>
              </a:rPr>
              <a:t>个特征值，构成其特征向量</a:t>
            </a:r>
            <a:r>
              <a:rPr lang="zh-CN" altLang="en-US" sz="2400" dirty="0" smtClean="0">
                <a:solidFill>
                  <a:srgbClr val="3366FF"/>
                </a:solidFill>
              </a:rPr>
              <a:t>）</a:t>
            </a:r>
            <a:r>
              <a:rPr lang="zh-CN" altLang="en-US" sz="2400" dirty="0" smtClean="0"/>
              <a:t>，商品</a:t>
            </a:r>
            <a:r>
              <a:rPr lang="zh-CN" altLang="en-US" sz="2400" dirty="0"/>
              <a:t>矩阵</a:t>
            </a:r>
            <a:r>
              <a:rPr lang="en-US" altLang="zh-CN" sz="2400" dirty="0"/>
              <a:t>V</a:t>
            </a:r>
            <a:r>
              <a:rPr lang="zh-CN" altLang="en-US" sz="2400" dirty="0"/>
              <a:t>由</a:t>
            </a:r>
            <a:r>
              <a:rPr lang="en-US" altLang="zh-CN" sz="2400" dirty="0"/>
              <a:t>n</a:t>
            </a:r>
            <a:r>
              <a:rPr lang="zh-CN" altLang="en-US" sz="2400" dirty="0"/>
              <a:t>个</a:t>
            </a:r>
            <a:r>
              <a:rPr lang="en-US" altLang="zh-CN" sz="2400" dirty="0"/>
              <a:t>d</a:t>
            </a:r>
            <a:r>
              <a:rPr lang="zh-CN" altLang="en-US" sz="2400" dirty="0"/>
              <a:t>维特征向量组成。</a:t>
            </a:r>
          </a:p>
          <a:p>
            <a:r>
              <a:rPr lang="zh-CN" altLang="en-US" sz="2400" dirty="0" smtClean="0"/>
              <a:t>     假设</a:t>
            </a:r>
            <a:r>
              <a:rPr lang="zh-CN" altLang="en-US" sz="2400" dirty="0"/>
              <a:t>对于任意的用户</a:t>
            </a:r>
            <a:r>
              <a:rPr lang="en-US" altLang="zh-CN" sz="2400" dirty="0"/>
              <a:t>A</a:t>
            </a:r>
            <a:r>
              <a:rPr lang="zh-CN" altLang="en-US" sz="2400" dirty="0"/>
              <a:t>，该用户对一部电影的综合评分和电影的特征值存在一定的线性关系，</a:t>
            </a:r>
            <a:r>
              <a:rPr lang="zh-CN" altLang="en-US" sz="2400" dirty="0" smtClean="0"/>
              <a:t>即：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电影</a:t>
            </a:r>
            <a:r>
              <a:rPr lang="zh-CN" altLang="en-US" sz="2400" dirty="0"/>
              <a:t>的综合评分</a:t>
            </a:r>
            <a:r>
              <a:rPr lang="en-US" altLang="zh-CN" sz="2400" dirty="0"/>
              <a:t>=(a1*d1+a2*d2+a3*d3+a4*d4)</a:t>
            </a:r>
            <a:br>
              <a:rPr lang="en-US" altLang="zh-CN" sz="2400" dirty="0"/>
            </a:br>
            <a:r>
              <a:rPr lang="zh-CN" altLang="en-US" sz="2400" dirty="0"/>
              <a:t>其中</a:t>
            </a:r>
            <a:r>
              <a:rPr lang="en-US" altLang="zh-CN" sz="2400" dirty="0" smtClean="0"/>
              <a:t>a1~4</a:t>
            </a:r>
            <a:r>
              <a:rPr lang="zh-CN" altLang="en-US" sz="2400" dirty="0"/>
              <a:t>为用户</a:t>
            </a:r>
            <a:r>
              <a:rPr lang="en-US" altLang="zh-CN" sz="2400" dirty="0"/>
              <a:t>A</a:t>
            </a:r>
            <a:r>
              <a:rPr lang="zh-CN" altLang="en-US" sz="2400" dirty="0"/>
              <a:t>的特征值，</a:t>
            </a:r>
            <a:r>
              <a:rPr lang="en-US" altLang="zh-CN" sz="2400" dirty="0" smtClean="0"/>
              <a:t>d1~4</a:t>
            </a:r>
            <a:r>
              <a:rPr lang="zh-CN" altLang="en-US" sz="2400" dirty="0"/>
              <a:t>为之前所说的电影的特征值。用户矩阵</a:t>
            </a:r>
            <a:r>
              <a:rPr lang="en-US" altLang="zh-CN" sz="2400" dirty="0"/>
              <a:t>U</a:t>
            </a:r>
            <a:r>
              <a:rPr lang="zh-CN" altLang="en-US" sz="2400" dirty="0"/>
              <a:t>由</a:t>
            </a:r>
            <a:r>
              <a:rPr lang="en-US" altLang="zh-CN" sz="2400" dirty="0"/>
              <a:t>m</a:t>
            </a:r>
            <a:r>
              <a:rPr lang="zh-CN" altLang="en-US" sz="2400" dirty="0"/>
              <a:t>个</a:t>
            </a:r>
            <a:r>
              <a:rPr lang="en-US" altLang="zh-CN" sz="2400" dirty="0"/>
              <a:t>d</a:t>
            </a:r>
            <a:r>
              <a:rPr lang="zh-CN" altLang="en-US" sz="2400" dirty="0"/>
              <a:t>维用户特征向量组成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37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738" y="3631548"/>
            <a:ext cx="7968137" cy="1669660"/>
          </a:xfrm>
        </p:spPr>
        <p:txBody>
          <a:bodyPr/>
          <a:lstStyle/>
          <a:p>
            <a:r>
              <a:rPr lang="zh-CN" altLang="en-US" sz="2400" dirty="0"/>
              <a:t>　　由于评分数据中有大量的缺失项，传统的矩阵分解</a:t>
            </a:r>
            <a:r>
              <a:rPr lang="en-US" altLang="zh-CN" sz="2400" dirty="0"/>
              <a:t>SVD</a:t>
            </a:r>
            <a:r>
              <a:rPr lang="zh-CN" altLang="en-US" sz="2400" dirty="0"/>
              <a:t>（奇异值分解）不方便处理这个问题</a:t>
            </a:r>
            <a:r>
              <a:rPr lang="zh-CN" altLang="en-US" sz="2400" dirty="0" smtClean="0"/>
              <a:t>，</a:t>
            </a:r>
            <a:r>
              <a:rPr lang="zh-CN" altLang="en-US" sz="2400" dirty="0">
                <a:latin typeface="+mn-ea"/>
              </a:rPr>
              <a:t>而</a:t>
            </a:r>
            <a:r>
              <a:rPr lang="en-US" altLang="zh-CN" sz="2400" dirty="0">
                <a:latin typeface="+mn-ea"/>
              </a:rPr>
              <a:t>ALS</a:t>
            </a:r>
            <a:r>
              <a:rPr lang="zh-CN" altLang="en-US" sz="2400" dirty="0">
                <a:latin typeface="+mn-ea"/>
              </a:rPr>
              <a:t>能够很好的解决这个问题。</a:t>
            </a:r>
          </a:p>
          <a:p>
            <a:endParaRPr lang="en-US" altLang="zh-CN" sz="2400" dirty="0" smtClean="0"/>
          </a:p>
          <a:p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186</a:t>
            </a:fld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26" y="2118851"/>
            <a:ext cx="7660336" cy="142309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683738" y="1610766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奇异值分解</a:t>
            </a:r>
            <a:endParaRPr lang="zh-CN" altLang="en-US" sz="24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9721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503238" y="1557339"/>
                <a:ext cx="8183562" cy="2447726"/>
              </a:xfrm>
            </p:spPr>
            <p:txBody>
              <a:bodyPr/>
              <a:lstStyle/>
              <a:p>
                <a:r>
                  <a:rPr lang="en-US" altLang="zh-CN" sz="2400" dirty="0" smtClean="0"/>
                  <a:t>ALS</a:t>
                </a:r>
                <a:r>
                  <a:rPr lang="zh-CN" altLang="en-US" sz="2400" dirty="0"/>
                  <a:t>旨在找到两个低维</a:t>
                </a:r>
                <a:r>
                  <a:rPr lang="zh-CN" altLang="en-US" sz="2400" dirty="0" smtClean="0"/>
                  <a:t>矩阵</a:t>
                </a:r>
                <a:r>
                  <a:rPr lang="en-US" altLang="zh-CN" sz="2400" dirty="0" smtClean="0"/>
                  <a:t>U(</a:t>
                </a:r>
                <a:r>
                  <a:rPr lang="en-US" altLang="zh-CN" sz="2400" dirty="0" err="1" smtClean="0"/>
                  <a:t>m×k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和</a:t>
                </a:r>
                <a:r>
                  <a:rPr lang="zh-CN" altLang="en-US" sz="2400" dirty="0" smtClean="0"/>
                  <a:t>矩阵</a:t>
                </a:r>
                <a:r>
                  <a:rPr lang="en-US" altLang="zh-CN" sz="2400" dirty="0" smtClean="0"/>
                  <a:t>V(</a:t>
                </a:r>
                <a:r>
                  <a:rPr lang="en-US" altLang="zh-CN" sz="2400" dirty="0" err="1" smtClean="0"/>
                  <a:t>n×k</a:t>
                </a:r>
                <a:r>
                  <a:rPr lang="en-US" altLang="zh-CN" sz="2400" dirty="0" smtClean="0"/>
                  <a:t>)</a:t>
                </a:r>
                <a:r>
                  <a:rPr lang="zh-CN" altLang="en-US" sz="2400" dirty="0" smtClean="0"/>
                  <a:t>来</a:t>
                </a:r>
                <a:r>
                  <a:rPr lang="zh-CN" altLang="en-US" sz="2400" dirty="0"/>
                  <a:t>近似</a:t>
                </a:r>
                <a:r>
                  <a:rPr lang="zh-CN" altLang="en-US" sz="2400" dirty="0" smtClean="0"/>
                  <a:t>逼近</a:t>
                </a:r>
                <a:r>
                  <a:rPr lang="en-US" altLang="zh-CN" sz="2400" dirty="0" smtClean="0"/>
                  <a:t>A(</a:t>
                </a:r>
                <a:r>
                  <a:rPr lang="en-US" altLang="zh-CN" sz="2400" dirty="0" err="1" smtClean="0"/>
                  <a:t>m×n</a:t>
                </a:r>
                <a:r>
                  <a:rPr lang="en-US" altLang="zh-CN" sz="2400" dirty="0"/>
                  <a:t>)</a:t>
                </a:r>
                <a:r>
                  <a:rPr lang="zh-CN" altLang="en-US" sz="2400" dirty="0"/>
                  <a:t>，即</a:t>
                </a:r>
                <a:r>
                  <a:rPr lang="zh-CN" altLang="en-US" sz="2400" dirty="0" smtClean="0"/>
                  <a:t>：</a:t>
                </a:r>
                <a:endParaRPr lang="en-US" altLang="zh-CN" sz="240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在</a:t>
                </a:r>
                <a:r>
                  <a:rPr lang="en-US" altLang="zh-CN" sz="2400" dirty="0" smtClean="0"/>
                  <a:t>ALS</a:t>
                </a:r>
                <a:r>
                  <a:rPr lang="zh-CN" altLang="en-US" sz="2400" dirty="0" smtClean="0"/>
                  <a:t>的矩阵分解过程</a:t>
                </a:r>
                <a:r>
                  <a:rPr lang="zh-CN" altLang="en-US" sz="2400" dirty="0"/>
                  <a:t>中，评分缺失项得到填充，基于这个填充的评分可以给用户推荐商品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3238" y="1557339"/>
                <a:ext cx="8183562" cy="2447726"/>
              </a:xfrm>
              <a:blipFill rotWithShape="0">
                <a:blip r:embed="rId2"/>
                <a:stretch>
                  <a:fillRect l="-75" r="-1043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187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467284" y="4103786"/>
            <a:ext cx="8184591" cy="954683"/>
          </a:xfrm>
          <a:prstGeom prst="wedgeRoundRectCallout">
            <a:avLst>
              <a:gd name="adj1" fmla="val 7616"/>
              <a:gd name="adj2" fmla="val -86602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/>
              <a:t>某个用户对</a:t>
            </a:r>
            <a:r>
              <a:rPr lang="zh-CN" altLang="en-US" sz="2400" dirty="0" smtClean="0"/>
              <a:t>某产品</a:t>
            </a:r>
            <a:r>
              <a:rPr lang="zh-CN" altLang="en-US" sz="2400" dirty="0"/>
              <a:t>的评分可以通过矩阵</a:t>
            </a:r>
            <a:r>
              <a:rPr lang="en-US" altLang="zh-CN" sz="2400" dirty="0"/>
              <a:t>U</a:t>
            </a:r>
            <a:r>
              <a:rPr lang="zh-CN" altLang="en-US" sz="2400" dirty="0"/>
              <a:t>某行和矩阵</a:t>
            </a:r>
            <a:r>
              <a:rPr lang="en-US" altLang="zh-CN" sz="2400" dirty="0"/>
              <a:t>V</a:t>
            </a:r>
            <a:r>
              <a:rPr lang="zh-CN" altLang="en-US" sz="2400" dirty="0"/>
              <a:t>（转置）的某列相乘得到</a:t>
            </a:r>
            <a:endParaRPr lang="zh-CN" altLang="zh-CN" sz="2400" dirty="0"/>
          </a:p>
        </p:txBody>
      </p:sp>
    </p:spTree>
    <p:extLst>
      <p:ext uri="{BB962C8B-B14F-4D97-AF65-F5344CB8AC3E}">
        <p14:creationId xmlns:p14="http://schemas.microsoft.com/office/powerpoint/2010/main" val="3539894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412776"/>
            <a:ext cx="8183562" cy="4823989"/>
          </a:xfrm>
        </p:spPr>
        <p:txBody>
          <a:bodyPr/>
          <a:lstStyle/>
          <a:p>
            <a:r>
              <a:rPr lang="zh-CN" altLang="en-US" sz="2400" b="1" dirty="0" smtClean="0"/>
              <a:t>低维空间选取的问题</a:t>
            </a:r>
            <a:endParaRPr lang="en-US" altLang="zh-CN" sz="2400" b="1" dirty="0" smtClean="0"/>
          </a:p>
          <a:p>
            <a:pPr>
              <a:lnSpc>
                <a:spcPct val="100000"/>
              </a:lnSpc>
            </a:pPr>
            <a:r>
              <a:rPr lang="zh-CN" altLang="en-US" sz="2400" dirty="0" smtClean="0"/>
              <a:t>如何</a:t>
            </a:r>
            <a:r>
              <a:rPr lang="zh-CN" altLang="en-US" sz="2400" dirty="0"/>
              <a:t>确定用户和产品的特征值</a:t>
            </a:r>
            <a:r>
              <a:rPr lang="zh-CN" altLang="en-US" sz="2400" dirty="0" smtClean="0"/>
              <a:t>？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↓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zh-CN" altLang="en-US" sz="2400" dirty="0" smtClean="0"/>
              <a:t>这个</a:t>
            </a:r>
            <a:r>
              <a:rPr lang="zh-CN" altLang="en-US" sz="2400" dirty="0"/>
              <a:t>低维空间要能够很好的区分</a:t>
            </a:r>
            <a:r>
              <a:rPr lang="zh-CN" altLang="en-US" sz="2400" dirty="0" smtClean="0"/>
              <a:t>事物。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↓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 smtClean="0"/>
              <a:t>使</a:t>
            </a:r>
            <a:r>
              <a:rPr lang="zh-CN" altLang="en-US" sz="2400" dirty="0"/>
              <a:t>低秩</a:t>
            </a:r>
            <a:r>
              <a:rPr lang="zh-CN" altLang="en-US" sz="2400" dirty="0" smtClean="0"/>
              <a:t>矩阵</a:t>
            </a:r>
            <a:r>
              <a:rPr lang="en-US" altLang="zh-CN" sz="2400" dirty="0" smtClean="0"/>
              <a:t>U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V</a:t>
            </a:r>
            <a:r>
              <a:rPr lang="zh-CN" altLang="en-US" sz="2400" dirty="0" smtClean="0"/>
              <a:t>尽可能</a:t>
            </a:r>
            <a:r>
              <a:rPr lang="zh-CN" altLang="en-US" sz="2400" dirty="0"/>
              <a:t>地</a:t>
            </a:r>
            <a:r>
              <a:rPr lang="zh-CN" altLang="en-US" sz="2400" dirty="0" smtClean="0"/>
              <a:t>逼近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↓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 smtClean="0"/>
              <a:t>需要</a:t>
            </a:r>
            <a:r>
              <a:rPr lang="zh-CN" altLang="en-US" sz="2400" dirty="0"/>
              <a:t>一个明确的可量化目标</a:t>
            </a:r>
            <a:r>
              <a:rPr lang="zh-CN" altLang="en-US" sz="2400" dirty="0" smtClean="0"/>
              <a:t>，即</a:t>
            </a:r>
            <a:r>
              <a:rPr lang="zh-CN" altLang="en-US" sz="2400" b="1" dirty="0" smtClean="0"/>
              <a:t>重构</a:t>
            </a:r>
            <a:r>
              <a:rPr lang="zh-CN" altLang="en-US" sz="2400" b="1" dirty="0"/>
              <a:t>误差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en-US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↓</a:t>
            </a:r>
            <a:endParaRPr lang="en-US" altLang="zh-CN" sz="2400" dirty="0"/>
          </a:p>
          <a:p>
            <a:pPr>
              <a:lnSpc>
                <a:spcPct val="100000"/>
              </a:lnSpc>
            </a:pP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在</a:t>
            </a:r>
            <a:r>
              <a:rPr lang="zh-CN" altLang="zh-CN" sz="2400" dirty="0">
                <a:solidFill>
                  <a:srgbClr val="000000"/>
                </a:solidFill>
                <a:latin typeface="Arial Unicode MS" panose="020B0604020202020204" pitchFamily="34" charset="-122"/>
              </a:rPr>
              <a:t>ALS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中使用</a:t>
            </a:r>
            <a:r>
              <a:rPr lang="zh-CN" altLang="zh-CN" sz="2400" b="1" dirty="0" smtClean="0">
                <a:solidFill>
                  <a:srgbClr val="000000"/>
                </a:solidFill>
                <a:latin typeface="Verdana" panose="020B0604030504040204" pitchFamily="34" charset="0"/>
              </a:rPr>
              <a:t>F范数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来</a:t>
            </a:r>
            <a:r>
              <a:rPr lang="zh-CN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量化重构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误差</a:t>
            </a:r>
            <a:r>
              <a:rPr lang="zh-CN" altLang="en-US" sz="2400" dirty="0" smtClean="0">
                <a:solidFill>
                  <a:srgbClr val="3366FF"/>
                </a:solidFill>
                <a:latin typeface="Verdana" panose="020B0604030504040204" pitchFamily="34" charset="0"/>
              </a:rPr>
              <a:t>（</a:t>
            </a:r>
            <a:r>
              <a:rPr lang="zh-CN" altLang="en-US" sz="2400" dirty="0" smtClean="0">
                <a:solidFill>
                  <a:srgbClr val="3366FF"/>
                </a:solidFill>
              </a:rPr>
              <a:t>最小</a:t>
            </a:r>
            <a:r>
              <a:rPr lang="zh-CN" altLang="en-US" sz="2400" dirty="0">
                <a:solidFill>
                  <a:srgbClr val="3366FF"/>
                </a:solidFill>
              </a:rPr>
              <a:t>化平方误差损失函数</a:t>
            </a:r>
            <a:r>
              <a:rPr lang="zh-CN" altLang="en-US" sz="2400" dirty="0" smtClean="0">
                <a:solidFill>
                  <a:srgbClr val="3366FF"/>
                </a:solidFill>
              </a:rPr>
              <a:t>，即</a:t>
            </a:r>
            <a:r>
              <a:rPr lang="zh-CN" altLang="zh-CN" sz="2400" b="1" dirty="0" smtClean="0">
                <a:solidFill>
                  <a:srgbClr val="3366FF"/>
                </a:solidFill>
                <a:latin typeface="Verdana" panose="020B0604030504040204" pitchFamily="34" charset="0"/>
              </a:rPr>
              <a:t>每个</a:t>
            </a:r>
            <a:r>
              <a:rPr lang="zh-CN" altLang="zh-CN" sz="2400" b="1" dirty="0">
                <a:solidFill>
                  <a:srgbClr val="3366FF"/>
                </a:solidFill>
                <a:latin typeface="Verdana" panose="020B0604030504040204" pitchFamily="34" charset="0"/>
              </a:rPr>
              <a:t>元素重构误差的</a:t>
            </a:r>
            <a:r>
              <a:rPr lang="zh-CN" altLang="zh-CN" sz="2400" b="1" dirty="0" smtClean="0">
                <a:solidFill>
                  <a:srgbClr val="3366FF"/>
                </a:solidFill>
                <a:latin typeface="Verdana" panose="020B0604030504040204" pitchFamily="34" charset="0"/>
              </a:rPr>
              <a:t>平方和</a:t>
            </a:r>
            <a:r>
              <a:rPr lang="zh-CN" altLang="en-US" sz="2400" dirty="0" smtClean="0">
                <a:solidFill>
                  <a:srgbClr val="3366FF"/>
                </a:solidFill>
                <a:latin typeface="Verdana" panose="020B0604030504040204" pitchFamily="34" charset="0"/>
              </a:rPr>
              <a:t>）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7590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1511621"/>
          </a:xfrm>
        </p:spPr>
        <p:txBody>
          <a:bodyPr/>
          <a:lstStyle/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存在</a:t>
            </a:r>
            <a:r>
              <a:rPr lang="zh-CN" alt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的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问题</a:t>
            </a:r>
            <a:r>
              <a:rPr lang="zh-CN" alt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：只能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观察</a:t>
            </a:r>
            <a:r>
              <a:rPr lang="zh-CN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到部分打分，</a:t>
            </a:r>
            <a:r>
              <a:rPr lang="zh-CN" altLang="zh-CN" sz="2400" dirty="0">
                <a:solidFill>
                  <a:srgbClr val="000000"/>
                </a:solidFill>
                <a:latin typeface="Arial Unicode MS" panose="020B0604020202020204" pitchFamily="34" charset="-122"/>
              </a:rPr>
              <a:t>A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中</a:t>
            </a:r>
            <a:r>
              <a:rPr lang="zh-CN" alt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有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大量</a:t>
            </a:r>
            <a:r>
              <a:rPr lang="zh-CN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未知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元，所以</a:t>
            </a:r>
            <a:r>
              <a:rPr lang="zh-CN" altLang="en-US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该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重构误差包含未知数。</a:t>
            </a:r>
            <a:endParaRPr lang="zh-CN" altLang="zh-CN" sz="2400" dirty="0"/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zh-CN" sz="2400" dirty="0">
                <a:solidFill>
                  <a:srgbClr val="000000"/>
                </a:solidFill>
                <a:latin typeface="Verdana" panose="020B0604030504040204" pitchFamily="34" charset="0"/>
              </a:rPr>
              <a:t>解决方案很简单：只计算已知打分的重构误差</a:t>
            </a:r>
            <a:r>
              <a:rPr lang="zh-CN" altLang="zh-CN" sz="2400" dirty="0" smtClean="0">
                <a:solidFill>
                  <a:srgbClr val="000000"/>
                </a:solidFill>
                <a:latin typeface="Verdana" panose="020B0604030504040204" pitchFamily="34" charset="0"/>
              </a:rPr>
              <a:t>。</a:t>
            </a:r>
            <a:endParaRPr lang="zh-CN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189</a:t>
            </a:fld>
            <a:endParaRPr lang="zh-CN" altLang="en-US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-184666"/>
            <a:ext cx="257455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63461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074" name="Picture 2" descr="http://images2015.cnblogs.com/blog/548357/201606/548357-20160608163052777-94992433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163" y="2887803"/>
            <a:ext cx="3710307" cy="79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95536" y="3643256"/>
            <a:ext cx="8183562" cy="61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82880" tIns="91440" rIns="91440" bIns="45720" numCol="1" anchor="t" anchorCtr="0" compatLnSpc="1">
            <a:prstTxWarp prst="textNoShape">
              <a:avLst/>
            </a:prstTxWarp>
          </a:bodyPr>
          <a:lstStyle>
            <a:lvl1pPr marL="0" indent="0" algn="l" rtl="0" eaLnBrk="0" fontAlgn="base" hangingPunct="0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pitchFamily="18" charset="2"/>
              <a:buNone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0388" indent="-200025" algn="l" rtl="0" eaLnBrk="0" fontAlgn="base" hangingPunct="0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Verdana" pitchFamily="34" charset="0"/>
              <a:buNone/>
              <a:defRPr sz="2400">
                <a:solidFill>
                  <a:schemeClr val="tx1"/>
                </a:solidFill>
                <a:latin typeface="+mn-lt"/>
                <a:ea typeface="+mn-ea"/>
              </a:defRPr>
            </a:lvl2pPr>
            <a:lvl3pPr marL="922338" indent="-182563" algn="l" rtl="0" eaLnBrk="0" fontAlgn="base" hangingPunct="0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ED3742"/>
              </a:buClr>
              <a:buSzPct val="100000"/>
              <a:buFont typeface="Wingdings 2" pitchFamily="18" charset="2"/>
              <a:buNone/>
              <a:defRPr sz="2200">
                <a:solidFill>
                  <a:schemeClr val="tx1"/>
                </a:solidFill>
                <a:latin typeface="+mn-lt"/>
                <a:ea typeface="+mn-ea"/>
              </a:defRPr>
            </a:lvl3pPr>
            <a:lvl4pPr marL="1284288" indent="-182563" algn="l" rtl="0" eaLnBrk="0" fontAlgn="base" hangingPunct="0">
              <a:lnSpc>
                <a:spcPct val="120000"/>
              </a:lnSpc>
              <a:spcBef>
                <a:spcPts val="225"/>
              </a:spcBef>
              <a:spcAft>
                <a:spcPct val="0"/>
              </a:spcAft>
              <a:buClr>
                <a:srgbClr val="ED3742"/>
              </a:buClr>
              <a:buSzPct val="112000"/>
              <a:buFont typeface="Verdana" pitchFamily="34" charset="0"/>
              <a:buNone/>
              <a:defRPr sz="1900">
                <a:solidFill>
                  <a:schemeClr val="tx1"/>
                </a:solidFill>
                <a:latin typeface="+mn-lt"/>
                <a:ea typeface="+mn-ea"/>
              </a:defRPr>
            </a:lvl4pPr>
            <a:lvl5pPr marL="1646238" indent="-182563" algn="l" rtl="0" eaLnBrk="0" fontAlgn="base" hangingPunct="0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4A85BF"/>
              </a:buClr>
              <a:buSzPct val="100000"/>
              <a:buFont typeface="Wingdings 2" pitchFamily="18" charset="2"/>
              <a:buNone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103438" indent="-182563" algn="l" rtl="0" fontAlgn="base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4A85BF"/>
              </a:buClr>
              <a:buSzPct val="100000"/>
              <a:buFont typeface="Wingdings 2" pitchFamily="1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560638" indent="-182563" algn="l" rtl="0" fontAlgn="base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4A85BF"/>
              </a:buClr>
              <a:buSzPct val="100000"/>
              <a:buFont typeface="Wingdings 2" pitchFamily="1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017838" indent="-182563" algn="l" rtl="0" fontAlgn="base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4A85BF"/>
              </a:buClr>
              <a:buSzPct val="100000"/>
              <a:buFont typeface="Wingdings 2" pitchFamily="1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475038" indent="-182563" algn="l" rtl="0" fontAlgn="base">
              <a:lnSpc>
                <a:spcPct val="120000"/>
              </a:lnSpc>
              <a:spcBef>
                <a:spcPts val="250"/>
              </a:spcBef>
              <a:spcAft>
                <a:spcPct val="0"/>
              </a:spcAft>
              <a:buClr>
                <a:srgbClr val="4A85BF"/>
              </a:buClr>
              <a:buSzPct val="100000"/>
              <a:buFont typeface="Wingdings 2" pitchFamily="18" charset="2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en-US" altLang="zh-CN" sz="2400" kern="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a</a:t>
            </a:r>
            <a:r>
              <a:rPr lang="en-US" altLang="zh-CN" sz="2400" kern="0" baseline="-2500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ij</a:t>
            </a:r>
            <a:r>
              <a:rPr lang="zh-CN" altLang="en-US" sz="2400" kern="0" dirty="0" smtClean="0">
                <a:solidFill>
                  <a:srgbClr val="000000"/>
                </a:solidFill>
                <a:latin typeface="Verdana" panose="020B0604030504040204" pitchFamily="34" charset="0"/>
              </a:rPr>
              <a:t>表示用户</a:t>
            </a:r>
            <a:r>
              <a:rPr lang="en-US" altLang="zh-CN" sz="2400" kern="0" dirty="0" err="1" smtClean="0">
                <a:solidFill>
                  <a:srgbClr val="000000"/>
                </a:solidFill>
                <a:latin typeface="Verdana" panose="020B0604030504040204" pitchFamily="34" charset="0"/>
              </a:rPr>
              <a:t>i</a:t>
            </a:r>
            <a:r>
              <a:rPr lang="zh-CN" altLang="en-US" sz="2400" kern="0" dirty="0" smtClean="0">
                <a:solidFill>
                  <a:srgbClr val="000000"/>
                </a:solidFill>
                <a:latin typeface="Verdana" panose="020B0604030504040204" pitchFamily="34" charset="0"/>
              </a:rPr>
              <a:t>对商品</a:t>
            </a:r>
            <a:r>
              <a:rPr lang="en-US" altLang="zh-CN" sz="2400" kern="0" dirty="0" smtClean="0">
                <a:solidFill>
                  <a:srgbClr val="000000"/>
                </a:solidFill>
                <a:latin typeface="Verdana" panose="020B0604030504040204" pitchFamily="34" charset="0"/>
              </a:rPr>
              <a:t>j</a:t>
            </a:r>
            <a:r>
              <a:rPr lang="zh-CN" altLang="en-US" sz="2400" kern="0" dirty="0" smtClean="0">
                <a:solidFill>
                  <a:srgbClr val="000000"/>
                </a:solidFill>
                <a:latin typeface="Verdana" panose="020B0604030504040204" pitchFamily="34" charset="0"/>
              </a:rPr>
              <a:t>的打分。</a:t>
            </a:r>
            <a:endParaRPr lang="zh-CN" altLang="zh-CN" sz="2400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13153" y="4254187"/>
                <a:ext cx="7967538" cy="18124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损失函数一般需要加入正则化项来避免过拟合等问题，使用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L2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正则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化后，目标公式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改造为</a:t>
                </a:r>
                <a:r>
                  <a:rPr lang="zh-CN" altLang="en-US" sz="24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240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𝑢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𝑣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𝑖𝑗</m:t>
                              </m:r>
                            </m:sub>
                          </m:sSub>
                        </m:sub>
                        <m:sup/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sz="24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𝑖𝑗</m:t>
                                      </m:r>
                                    </m:sub>
                                  </m:s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𝑇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+</m:t>
                          </m:r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𝜆</m:t>
                          </m:r>
                          <m:d>
                            <m:d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𝑢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altLang="zh-CN" sz="24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微软雅黑" panose="020B0503020204020204" pitchFamily="34" charset="-122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153" y="4254187"/>
                <a:ext cx="7967538" cy="1812419"/>
              </a:xfrm>
              <a:prstGeom prst="rect">
                <a:avLst/>
              </a:prstGeom>
              <a:blipFill rotWithShape="0">
                <a:blip r:embed="rId3"/>
                <a:stretch>
                  <a:fillRect l="-1148" t="-26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172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     实际生产环境中已出现多个一千个以上节点的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集群，</a:t>
            </a:r>
            <a:r>
              <a:rPr lang="en-US" altLang="zh-CN" sz="2400" dirty="0" smtClean="0"/>
              <a:t>eBay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集群超过</a:t>
            </a:r>
            <a:r>
              <a:rPr lang="en-US" altLang="zh-CN" sz="2400" dirty="0" smtClean="0"/>
              <a:t>2000</a:t>
            </a:r>
            <a:r>
              <a:rPr lang="zh-CN" altLang="en-US" sz="2400" dirty="0" smtClean="0"/>
              <a:t>个节点。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Spark</a:t>
            </a:r>
            <a:r>
              <a:rPr lang="zh-CN" altLang="en-US" sz="2400" dirty="0" smtClean="0"/>
              <a:t>已应用于世界</a:t>
            </a:r>
            <a:r>
              <a:rPr lang="en-US" altLang="zh-CN" sz="2400" dirty="0" smtClean="0"/>
              <a:t>20</a:t>
            </a:r>
            <a:r>
              <a:rPr lang="zh-CN" altLang="en-US" sz="2400" dirty="0" smtClean="0"/>
              <a:t>家顶级公司，包括</a:t>
            </a:r>
            <a:r>
              <a:rPr lang="en-US" altLang="zh-CN" sz="2400" dirty="0" smtClean="0"/>
              <a:t>Yahoo</a:t>
            </a:r>
            <a:r>
              <a:rPr lang="zh-CN" altLang="en-US" sz="2400" dirty="0" smtClean="0"/>
              <a:t>！、淘宝、腾讯、百度、网易、京东、华为、大众点评、优酷土豆、</a:t>
            </a:r>
            <a:r>
              <a:rPr lang="en-US" altLang="zh-CN" sz="2400" dirty="0" smtClean="0"/>
              <a:t>Intel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IBM</a:t>
            </a:r>
            <a:r>
              <a:rPr lang="zh-CN" altLang="en-US" sz="2400" dirty="0" smtClean="0"/>
              <a:t>等等。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1512168"/>
          </a:xfrm>
        </p:spPr>
        <p:txBody>
          <a:bodyPr/>
          <a:lstStyle/>
          <a:p>
            <a:r>
              <a:rPr lang="en-US" altLang="zh-CN" sz="2400" dirty="0" smtClean="0"/>
              <a:t>ALS</a:t>
            </a:r>
            <a:r>
              <a:rPr lang="zh-CN" altLang="en-US" sz="2400" dirty="0" smtClean="0"/>
              <a:t>求解过程：固定</a:t>
            </a:r>
            <a:r>
              <a:rPr lang="zh-CN" altLang="en-US" sz="2400" dirty="0"/>
              <a:t> </a:t>
            </a:r>
            <a:r>
              <a:rPr lang="en-US" altLang="zh-CN" sz="2400" b="1" dirty="0" err="1"/>
              <a:t>u</a:t>
            </a:r>
            <a:r>
              <a:rPr lang="en-US" altLang="zh-CN" sz="2400" b="1" baseline="30000" dirty="0" err="1"/>
              <a:t>i</a:t>
            </a:r>
            <a:r>
              <a:rPr lang="en-US" altLang="zh-CN" sz="2400" b="1" baseline="30000" dirty="0"/>
              <a:t> </a:t>
            </a:r>
            <a:r>
              <a:rPr lang="zh-CN" altLang="en-US" sz="2400" dirty="0"/>
              <a:t>求 </a:t>
            </a:r>
            <a:r>
              <a:rPr lang="en-US" altLang="zh-CN" sz="2400" b="1" dirty="0"/>
              <a:t>v</a:t>
            </a:r>
            <a:r>
              <a:rPr lang="en-US" altLang="zh-CN" sz="2400" b="1" baseline="30000" dirty="0"/>
              <a:t>i+1</a:t>
            </a:r>
            <a:r>
              <a:rPr lang="en-US" altLang="zh-CN" sz="2400" dirty="0"/>
              <a:t> </a:t>
            </a:r>
            <a:r>
              <a:rPr lang="zh-CN" altLang="en-US" sz="2400" dirty="0"/>
              <a:t>再固定 </a:t>
            </a:r>
            <a:r>
              <a:rPr lang="en-US" altLang="zh-CN" sz="2400" b="1" dirty="0"/>
              <a:t>v</a:t>
            </a:r>
            <a:r>
              <a:rPr lang="en-US" altLang="zh-CN" sz="2400" b="1" baseline="30000" dirty="0"/>
              <a:t>i+1</a:t>
            </a:r>
            <a:r>
              <a:rPr lang="en-US" altLang="zh-CN" sz="2400" baseline="30000" dirty="0"/>
              <a:t>  </a:t>
            </a:r>
            <a:r>
              <a:rPr lang="zh-CN" altLang="en-US" sz="2400" dirty="0"/>
              <a:t>求</a:t>
            </a:r>
            <a:r>
              <a:rPr lang="zh-CN" altLang="en-US" sz="2400" b="1" dirty="0"/>
              <a:t> </a:t>
            </a:r>
            <a:r>
              <a:rPr lang="en-US" altLang="zh-CN" sz="2400" b="1" dirty="0" smtClean="0"/>
              <a:t>u</a:t>
            </a:r>
            <a:r>
              <a:rPr lang="en-US" altLang="zh-CN" sz="2400" b="1" baseline="30000" dirty="0" smtClean="0"/>
              <a:t>i+1</a:t>
            </a:r>
            <a:r>
              <a:rPr lang="zh-CN" altLang="en-US" sz="2400" dirty="0"/>
              <a:t> </a:t>
            </a:r>
            <a:r>
              <a:rPr lang="zh-CN" altLang="en-US" sz="2400" dirty="0" smtClean="0"/>
              <a:t>，循环交替，直至收敛。</a:t>
            </a:r>
            <a:endParaRPr lang="en-US" altLang="zh-CN" sz="2400" dirty="0" smtClean="0"/>
          </a:p>
          <a:p>
            <a:r>
              <a:rPr lang="zh-CN" altLang="en-US" sz="2400" dirty="0"/>
              <a:t>首先用一个小于</a:t>
            </a:r>
            <a:r>
              <a:rPr lang="en-US" altLang="zh-CN" sz="2400" dirty="0"/>
              <a:t>1</a:t>
            </a:r>
            <a:r>
              <a:rPr lang="zh-CN" altLang="en-US" sz="2400" dirty="0"/>
              <a:t>的随机数初始化</a:t>
            </a:r>
            <a:r>
              <a:rPr lang="en-US" altLang="zh-CN" sz="2400" dirty="0" smtClean="0"/>
              <a:t>V</a:t>
            </a:r>
          </a:p>
          <a:p>
            <a:r>
              <a:rPr lang="zh-CN" altLang="en-US" sz="2400" dirty="0" smtClean="0"/>
              <a:t>循环</a:t>
            </a:r>
            <a:r>
              <a:rPr lang="en-US" altLang="zh-CN" sz="2400" dirty="0" smtClean="0"/>
              <a:t>k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k=1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，。。。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3356992"/>
            <a:ext cx="3260760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34944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应用实例</a:t>
            </a:r>
            <a:r>
              <a:rPr lang="en-US" altLang="zh-CN" dirty="0"/>
              <a:t>——ALS</a:t>
            </a:r>
            <a:r>
              <a:rPr lang="zh-CN" altLang="en-US" sz="2700" dirty="0"/>
              <a:t>（交替最小二乘法）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64752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191</a:t>
            </a:fld>
            <a:endParaRPr lang="zh-CN" altLang="en-US"/>
          </a:p>
        </p:txBody>
      </p:sp>
      <p:pic>
        <p:nvPicPr>
          <p:cNvPr id="5" name="Picture 2" descr="https://pic1.zhimg.com/50/7db6353488eac92890c7802640012cb8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1412776"/>
            <a:ext cx="5840646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41951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应用实例</a:t>
            </a:r>
            <a:r>
              <a:rPr lang="en-US" altLang="zh-CN" dirty="0" smtClean="0"/>
              <a:t>——ALS</a:t>
            </a:r>
            <a:r>
              <a:rPr lang="zh-CN" altLang="en-US" sz="2700" dirty="0" smtClean="0"/>
              <a:t>（交替最小二乘法）</a:t>
            </a:r>
            <a:endParaRPr lang="zh-CN" altLang="en-US" sz="27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Rb</a:t>
            </a:r>
            <a:r>
              <a:rPr lang="en-US" altLang="zh-CN" sz="2400" dirty="0" smtClean="0"/>
              <a:t> = </a:t>
            </a:r>
            <a:r>
              <a:rPr lang="en-US" altLang="zh-CN" sz="2400" dirty="0" err="1" smtClean="0"/>
              <a:t>spark.broadcast</a:t>
            </a:r>
            <a:r>
              <a:rPr lang="en-US" altLang="zh-CN" sz="2400" dirty="0" smtClean="0"/>
              <a:t>(R</a:t>
            </a:r>
            <a:r>
              <a:rPr lang="en-US" altLang="zh-CN" sz="2400" dirty="0" smtClean="0">
                <a:solidFill>
                  <a:srgbClr val="3366FF"/>
                </a:solidFill>
              </a:rPr>
              <a:t>)//R</a:t>
            </a:r>
            <a:r>
              <a:rPr lang="zh-CN" altLang="en-US" sz="2400" dirty="0" smtClean="0">
                <a:solidFill>
                  <a:srgbClr val="3366FF"/>
                </a:solidFill>
              </a:rPr>
              <a:t>作为广播变量，从而不必每一步都重复向各个节点发送。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dirty="0" smtClean="0"/>
              <a:t>for (</a:t>
            </a:r>
            <a:r>
              <a:rPr lang="en-US" altLang="zh-CN" sz="2400" dirty="0" err="1" smtClean="0"/>
              <a:t>i</a:t>
            </a:r>
            <a:r>
              <a:rPr lang="en-US" altLang="zh-CN" sz="2400" dirty="0" smtClean="0"/>
              <a:t> &lt;- 1 to ITERATIONS) {</a:t>
            </a:r>
          </a:p>
          <a:p>
            <a:r>
              <a:rPr lang="en-US" altLang="zh-CN" sz="2400" dirty="0" smtClean="0"/>
              <a:t>   U = </a:t>
            </a:r>
            <a:r>
              <a:rPr lang="en-US" altLang="zh-CN" sz="2400" dirty="0" err="1" smtClean="0"/>
              <a:t>spark.parallelize</a:t>
            </a:r>
            <a:r>
              <a:rPr lang="en-US" altLang="zh-CN" sz="2400" dirty="0" smtClean="0"/>
              <a:t>(0 until u)</a:t>
            </a:r>
          </a:p>
          <a:p>
            <a:r>
              <a:rPr lang="en-US" altLang="zh-CN" sz="2400" dirty="0" smtClean="0"/>
              <a:t>                 .map(j =&gt; </a:t>
            </a:r>
            <a:r>
              <a:rPr lang="en-US" altLang="zh-CN" sz="2400" dirty="0" err="1" smtClean="0"/>
              <a:t>updateUser</a:t>
            </a:r>
            <a:r>
              <a:rPr lang="en-US" altLang="zh-CN" sz="2400" dirty="0" smtClean="0"/>
              <a:t>(j, </a:t>
            </a:r>
            <a:r>
              <a:rPr lang="en-US" altLang="zh-CN" sz="2400" dirty="0" err="1" smtClean="0"/>
              <a:t>Rb</a:t>
            </a:r>
            <a:r>
              <a:rPr lang="en-US" altLang="zh-CN" sz="2400" dirty="0" smtClean="0"/>
              <a:t>, M))</a:t>
            </a:r>
          </a:p>
          <a:p>
            <a:r>
              <a:rPr lang="en-US" altLang="zh-CN" sz="2400" dirty="0" smtClean="0"/>
              <a:t>                 .collect()</a:t>
            </a:r>
          </a:p>
          <a:p>
            <a:r>
              <a:rPr lang="en-US" altLang="zh-CN" sz="2400" dirty="0" smtClean="0"/>
              <a:t>M = </a:t>
            </a:r>
            <a:r>
              <a:rPr lang="en-US" altLang="zh-CN" sz="2400" dirty="0" err="1" smtClean="0"/>
              <a:t>spark.parallelize</a:t>
            </a:r>
            <a:r>
              <a:rPr lang="en-US" altLang="zh-CN" sz="2400" dirty="0" smtClean="0"/>
              <a:t>(0 until m)</a:t>
            </a:r>
          </a:p>
          <a:p>
            <a:r>
              <a:rPr lang="en-US" altLang="zh-CN" sz="2400" dirty="0" smtClean="0"/>
              <a:t>              .map(j =&gt; </a:t>
            </a:r>
            <a:r>
              <a:rPr lang="en-US" altLang="zh-CN" sz="2400" dirty="0" err="1" smtClean="0"/>
              <a:t>updateUser</a:t>
            </a:r>
            <a:r>
              <a:rPr lang="en-US" altLang="zh-CN" sz="2400" dirty="0" smtClean="0"/>
              <a:t>(j, </a:t>
            </a:r>
            <a:r>
              <a:rPr lang="en-US" altLang="zh-CN" sz="2400" dirty="0" err="1" smtClean="0"/>
              <a:t>Rb</a:t>
            </a:r>
            <a:r>
              <a:rPr lang="en-US" altLang="zh-CN" sz="2400" dirty="0" smtClean="0"/>
              <a:t>, U))</a:t>
            </a:r>
          </a:p>
          <a:p>
            <a:r>
              <a:rPr lang="en-US" altLang="zh-CN" sz="2400" dirty="0" smtClean="0"/>
              <a:t>              .collect()</a:t>
            </a:r>
          </a:p>
          <a:p>
            <a:r>
              <a:rPr lang="en-US" altLang="zh-CN" sz="2400" dirty="0" smtClean="0"/>
              <a:t>}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192</a:t>
            </a:fld>
            <a:endParaRPr lang="zh-CN" alt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Spark</a:t>
            </a:r>
            <a:r>
              <a:rPr lang="zh-CN" altLang="en-US" sz="4400" dirty="0">
                <a:solidFill>
                  <a:schemeClr val="accent1"/>
                </a:solidFill>
              </a:rPr>
              <a:t>性能调</a:t>
            </a:r>
            <a:r>
              <a:rPr lang="zh-CN" altLang="en-US" sz="4400" dirty="0" smtClean="0">
                <a:solidFill>
                  <a:schemeClr val="accent1"/>
                </a:solidFill>
              </a:rPr>
              <a:t>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85715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性能调优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调优的主要动作之一是选择合适的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操作，主要目的是减少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次数以及</a:t>
            </a:r>
            <a:r>
              <a:rPr lang="zh-CN" altLang="en-US" sz="2400" dirty="0" smtClean="0"/>
              <a:t>被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的文件大小。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（因为</a:t>
            </a:r>
            <a:r>
              <a:rPr lang="en-US" altLang="zh-CN" sz="2400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是</a:t>
            </a:r>
            <a:r>
              <a:rPr lang="zh-CN" altLang="en-US" sz="2400" dirty="0">
                <a:solidFill>
                  <a:srgbClr val="3366FF"/>
                </a:solidFill>
              </a:rPr>
              <a:t>最耗资源的操作，</a:t>
            </a:r>
            <a:r>
              <a:rPr lang="zh-CN" altLang="en-US" sz="2400" dirty="0" smtClean="0">
                <a:solidFill>
                  <a:srgbClr val="3366FF"/>
                </a:solidFill>
              </a:rPr>
              <a:t>所有</a:t>
            </a:r>
            <a:r>
              <a:rPr lang="en-US" altLang="zh-CN" sz="2400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的</a:t>
            </a:r>
            <a:r>
              <a:rPr lang="zh-CN" altLang="en-US" sz="2400" dirty="0">
                <a:solidFill>
                  <a:srgbClr val="3366FF"/>
                </a:solidFill>
              </a:rPr>
              <a:t>数据都需要写到磁盘并且通过网络传递。）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尽可能</a:t>
            </a:r>
            <a:r>
              <a:rPr lang="zh-CN" altLang="en-US" sz="2400" b="1" dirty="0"/>
              <a:t>避免</a:t>
            </a:r>
            <a:r>
              <a:rPr lang="zh-CN" altLang="en-US" sz="2400" b="1" dirty="0" smtClean="0"/>
              <a:t>使用</a:t>
            </a:r>
            <a:r>
              <a:rPr lang="en-US" altLang="zh-CN" sz="2400" b="1" dirty="0" smtClean="0"/>
              <a:t>join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distinct</a:t>
            </a:r>
            <a:r>
              <a:rPr lang="zh-CN" altLang="en-US" sz="2400" b="1" dirty="0"/>
              <a:t>、</a:t>
            </a:r>
            <a:r>
              <a:rPr lang="en-US" altLang="zh-CN" sz="2400" b="1" dirty="0" smtClean="0"/>
              <a:t>repartition</a:t>
            </a:r>
            <a:r>
              <a:rPr lang="zh-CN" altLang="en-US" sz="2400" b="1" dirty="0" smtClean="0"/>
              <a:t>、</a:t>
            </a:r>
            <a:r>
              <a:rPr lang="en-US" altLang="zh-CN" sz="2400" b="1" dirty="0" err="1" smtClean="0"/>
              <a:t>cogroup</a:t>
            </a:r>
            <a:r>
              <a:rPr lang="zh-CN" altLang="en-US" sz="2400" b="1" dirty="0" smtClean="0"/>
              <a:t>、</a:t>
            </a:r>
            <a:r>
              <a:rPr lang="en-US" altLang="zh-CN" sz="2400" b="1" dirty="0" err="1" smtClean="0"/>
              <a:t>reduceByKey</a:t>
            </a:r>
            <a:r>
              <a:rPr lang="zh-CN" altLang="en-US" sz="2400" b="1" dirty="0"/>
              <a:t>以及任何*</a:t>
            </a:r>
            <a:r>
              <a:rPr lang="en-US" altLang="zh-CN" sz="2400" b="1" dirty="0"/>
              <a:t>By</a:t>
            </a:r>
            <a:r>
              <a:rPr lang="zh-CN" altLang="en-US" sz="2400" b="1" dirty="0"/>
              <a:t>或者*</a:t>
            </a:r>
            <a:r>
              <a:rPr lang="en-US" altLang="zh-CN" sz="2400" b="1" dirty="0" err="1" smtClean="0"/>
              <a:t>ByKey</a:t>
            </a:r>
            <a:r>
              <a:rPr lang="zh-CN" altLang="en-US" sz="2400" b="1" dirty="0" smtClean="0"/>
              <a:t>等</a:t>
            </a:r>
            <a:r>
              <a:rPr lang="zh-CN" altLang="en-US" sz="2400" b="1" dirty="0"/>
              <a:t>会进行</a:t>
            </a:r>
            <a:r>
              <a:rPr lang="en-US" altLang="zh-CN" sz="2400" b="1" dirty="0"/>
              <a:t>shuffle</a:t>
            </a:r>
            <a:r>
              <a:rPr lang="zh-CN" altLang="en-US" sz="2400" b="1" dirty="0"/>
              <a:t>的算子，尽量使用</a:t>
            </a:r>
            <a:r>
              <a:rPr lang="en-US" altLang="zh-CN" sz="2400" b="1" dirty="0"/>
              <a:t>map</a:t>
            </a:r>
            <a:r>
              <a:rPr lang="zh-CN" altLang="en-US" sz="2400" b="1" dirty="0"/>
              <a:t>类的非</a:t>
            </a:r>
            <a:r>
              <a:rPr lang="en-US" altLang="zh-CN" sz="2400" b="1" dirty="0"/>
              <a:t>shuffle</a:t>
            </a:r>
            <a:r>
              <a:rPr lang="zh-CN" altLang="en-US" sz="2400" b="1" dirty="0"/>
              <a:t>算子。</a:t>
            </a:r>
            <a:endParaRPr lang="en-US" altLang="zh-CN" sz="2400" b="1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126778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map-side</a:t>
            </a:r>
            <a:r>
              <a:rPr lang="zh-CN" altLang="en-US" dirty="0" smtClean="0"/>
              <a:t>预聚合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使用</a:t>
            </a:r>
            <a:r>
              <a:rPr lang="en-US" altLang="zh-CN" sz="2400" b="1" dirty="0"/>
              <a:t>map-side</a:t>
            </a:r>
            <a:r>
              <a:rPr lang="zh-CN" altLang="en-US" sz="2400" b="1" dirty="0"/>
              <a:t>预聚合的</a:t>
            </a:r>
            <a:r>
              <a:rPr lang="en-US" altLang="zh-CN" sz="2400" b="1" dirty="0"/>
              <a:t>shuffle</a:t>
            </a:r>
            <a:r>
              <a:rPr lang="zh-CN" altLang="en-US" sz="2400" b="1" dirty="0"/>
              <a:t>操作</a:t>
            </a:r>
          </a:p>
          <a:p>
            <a:r>
              <a:rPr lang="zh-CN" altLang="en-US" sz="2400" dirty="0" smtClean="0"/>
              <a:t>     如果</a:t>
            </a:r>
            <a:r>
              <a:rPr lang="zh-CN" altLang="en-US" sz="2400" dirty="0"/>
              <a:t>因为业务</a:t>
            </a:r>
            <a:r>
              <a:rPr lang="zh-CN" altLang="en-US" sz="2400" dirty="0" smtClean="0"/>
              <a:t>需要一定</a:t>
            </a:r>
            <a:r>
              <a:rPr lang="zh-CN" altLang="en-US" sz="2400" dirty="0"/>
              <a:t>要使用</a:t>
            </a:r>
            <a:r>
              <a:rPr lang="en-US" altLang="zh-CN" sz="2400" dirty="0"/>
              <a:t>shuffle</a:t>
            </a:r>
            <a:r>
              <a:rPr lang="zh-CN" altLang="en-US" sz="2400" dirty="0"/>
              <a:t>操作，无法用</a:t>
            </a:r>
            <a:r>
              <a:rPr lang="en-US" altLang="zh-CN" sz="2400" dirty="0"/>
              <a:t>map</a:t>
            </a:r>
            <a:r>
              <a:rPr lang="zh-CN" altLang="en-US" sz="2400" dirty="0"/>
              <a:t>类的算子来替代</a:t>
            </a:r>
            <a:r>
              <a:rPr lang="zh-CN" altLang="en-US" sz="2400" dirty="0" smtClean="0"/>
              <a:t>，则尽量</a:t>
            </a:r>
            <a:r>
              <a:rPr lang="zh-CN" altLang="en-US" sz="2400" dirty="0"/>
              <a:t>使用可以</a:t>
            </a:r>
            <a:r>
              <a:rPr lang="en-US" altLang="zh-CN" sz="2400" dirty="0"/>
              <a:t>map-side</a:t>
            </a:r>
            <a:r>
              <a:rPr lang="zh-CN" altLang="en-US" sz="2400" dirty="0"/>
              <a:t>预聚合的算子。</a:t>
            </a:r>
          </a:p>
          <a:p>
            <a:r>
              <a:rPr lang="en-US" altLang="zh-CN" sz="2400" dirty="0" smtClean="0"/>
              <a:t>map-side</a:t>
            </a:r>
            <a:r>
              <a:rPr lang="zh-CN" altLang="en-US" sz="2400" dirty="0" smtClean="0"/>
              <a:t>预聚合：在</a:t>
            </a:r>
            <a:r>
              <a:rPr lang="zh-CN" altLang="en-US" sz="2400" dirty="0"/>
              <a:t>每个节点本地对相同的</a:t>
            </a:r>
            <a:r>
              <a:rPr lang="en-US" altLang="zh-CN" sz="2400" dirty="0"/>
              <a:t>key</a:t>
            </a:r>
            <a:r>
              <a:rPr lang="zh-CN" altLang="en-US" sz="2400" dirty="0"/>
              <a:t>进行一次聚合操作，</a:t>
            </a:r>
            <a:r>
              <a:rPr lang="zh-CN" altLang="en-US" sz="2400" dirty="0" smtClean="0"/>
              <a:t>类似</a:t>
            </a:r>
            <a:r>
              <a:rPr lang="en-US" altLang="zh-CN" sz="2400" dirty="0" err="1" smtClean="0"/>
              <a:t>MapReduce</a:t>
            </a:r>
            <a:r>
              <a:rPr lang="zh-CN" altLang="en-US" sz="2400" dirty="0"/>
              <a:t>中的本地</a:t>
            </a:r>
            <a:r>
              <a:rPr lang="en-US" altLang="zh-CN" sz="2400" dirty="0"/>
              <a:t>combiner</a:t>
            </a:r>
            <a:r>
              <a:rPr lang="zh-CN" altLang="en-US" sz="2400" dirty="0" smtClean="0"/>
              <a:t>。预聚合后每个</a:t>
            </a:r>
            <a:r>
              <a:rPr lang="zh-CN" altLang="en-US" sz="2400" dirty="0"/>
              <a:t>节点</a:t>
            </a:r>
            <a:r>
              <a:rPr lang="zh-CN" altLang="en-US" sz="2400" dirty="0" smtClean="0"/>
              <a:t>本地只有</a:t>
            </a:r>
            <a:r>
              <a:rPr lang="zh-CN" altLang="en-US" sz="2400" dirty="0"/>
              <a:t>一条相同的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，大大减少其他节点远程获取</a:t>
            </a:r>
            <a:r>
              <a:rPr lang="zh-CN" altLang="en-US" sz="2400" dirty="0"/>
              <a:t>所有节点上的相同</a:t>
            </a:r>
            <a:r>
              <a:rPr lang="en-US" altLang="zh-CN" sz="2400" dirty="0"/>
              <a:t>key</a:t>
            </a:r>
            <a:r>
              <a:rPr lang="zh-CN" altLang="en-US" sz="2400" dirty="0" smtClean="0"/>
              <a:t>时所需的数据量，减少磁盘</a:t>
            </a:r>
            <a:r>
              <a:rPr lang="en-US" altLang="zh-CN" sz="2400" dirty="0" smtClean="0"/>
              <a:t>I/O</a:t>
            </a:r>
            <a:r>
              <a:rPr lang="zh-CN" altLang="en-US" sz="2400" dirty="0"/>
              <a:t>以及网络传输开销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791205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map-side</a:t>
            </a:r>
            <a:r>
              <a:rPr lang="zh-CN" altLang="en-US" dirty="0"/>
              <a:t>预聚合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40768"/>
            <a:ext cx="8183562" cy="4187825"/>
          </a:xfrm>
        </p:spPr>
        <p:txBody>
          <a:bodyPr/>
          <a:lstStyle/>
          <a:p>
            <a:r>
              <a:rPr lang="zh-CN" altLang="en-US" sz="2400" dirty="0"/>
              <a:t>通常来说</a:t>
            </a:r>
            <a:r>
              <a:rPr lang="zh-CN" altLang="en-US" sz="2400" dirty="0" smtClean="0"/>
              <a:t>，建议</a:t>
            </a:r>
            <a:r>
              <a:rPr lang="zh-CN" altLang="en-US" sz="2400" dirty="0"/>
              <a:t>使用</a:t>
            </a:r>
            <a:r>
              <a:rPr lang="en-US" altLang="zh-CN" sz="2400" dirty="0" err="1"/>
              <a:t>reduceByKey</a:t>
            </a:r>
            <a:r>
              <a:rPr lang="zh-CN" altLang="en-US" sz="2400" dirty="0"/>
              <a:t>或者</a:t>
            </a:r>
            <a:r>
              <a:rPr lang="en-US" altLang="zh-CN" sz="2400" dirty="0" err="1"/>
              <a:t>aggregateByKey</a:t>
            </a:r>
            <a:r>
              <a:rPr lang="zh-CN" altLang="en-US" sz="2400" dirty="0"/>
              <a:t>算子来替代掉</a:t>
            </a:r>
            <a:r>
              <a:rPr lang="en-US" altLang="zh-CN" sz="2400" dirty="0" err="1"/>
              <a:t>groupByKey</a:t>
            </a:r>
            <a:r>
              <a:rPr lang="zh-CN" altLang="en-US" sz="2400" dirty="0"/>
              <a:t>算子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↑</a:t>
            </a:r>
            <a:endParaRPr lang="en-US" altLang="zh-CN" sz="2400" dirty="0" smtClean="0"/>
          </a:p>
          <a:p>
            <a:r>
              <a:rPr lang="zh-CN" altLang="en-US" sz="2400" dirty="0" smtClean="0"/>
              <a:t>     因为</a:t>
            </a:r>
            <a:r>
              <a:rPr lang="en-US" altLang="zh-CN" sz="2400" dirty="0" err="1"/>
              <a:t>reduceByKey</a:t>
            </a:r>
            <a:r>
              <a:rPr lang="zh-CN" altLang="en-US" sz="2400" dirty="0"/>
              <a:t>和</a:t>
            </a:r>
            <a:r>
              <a:rPr lang="en-US" altLang="zh-CN" sz="2400" dirty="0" err="1"/>
              <a:t>aggregateByKey</a:t>
            </a:r>
            <a:r>
              <a:rPr lang="zh-CN" altLang="en-US" sz="2400" dirty="0"/>
              <a:t>算子都会使用用户自定义的函数对每个节点本地的相同</a:t>
            </a:r>
            <a:r>
              <a:rPr lang="en-US" altLang="zh-CN" sz="2400" dirty="0"/>
              <a:t>key</a:t>
            </a:r>
            <a:r>
              <a:rPr lang="zh-CN" altLang="en-US" sz="2400" dirty="0"/>
              <a:t>进行预聚合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而</a:t>
            </a:r>
            <a:r>
              <a:rPr lang="en-US" altLang="zh-CN" sz="2400" dirty="0" err="1"/>
              <a:t>groupByKey</a:t>
            </a:r>
            <a:r>
              <a:rPr lang="zh-CN" altLang="en-US" sz="2400" dirty="0"/>
              <a:t>算子是</a:t>
            </a:r>
            <a:r>
              <a:rPr lang="zh-CN" altLang="en-US" sz="2400" dirty="0" smtClean="0"/>
              <a:t>不进行</a:t>
            </a:r>
            <a:r>
              <a:rPr lang="zh-CN" altLang="en-US" sz="2400" dirty="0"/>
              <a:t>预聚合的，全量的数据会在集群的各个</a:t>
            </a:r>
            <a:r>
              <a:rPr lang="zh-CN" altLang="en-US" sz="2400" dirty="0" smtClean="0"/>
              <a:t>节点间</a:t>
            </a:r>
            <a:r>
              <a:rPr lang="zh-CN" altLang="en-US" sz="2400" dirty="0"/>
              <a:t>分发和传输，性能相对来说比较差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17845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map-side</a:t>
            </a:r>
            <a:r>
              <a:rPr lang="zh-CN" altLang="en-US" dirty="0"/>
              <a:t>预聚合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10816" y="5013176"/>
            <a:ext cx="8183562" cy="1020019"/>
          </a:xfrm>
        </p:spPr>
        <p:txBody>
          <a:bodyPr/>
          <a:lstStyle/>
          <a:p>
            <a:r>
              <a:rPr lang="zh-CN" altLang="en-US" sz="2400" dirty="0" smtClean="0"/>
              <a:t>基于</a:t>
            </a:r>
            <a:r>
              <a:rPr lang="en-US" altLang="zh-CN" sz="2400" dirty="0" err="1" smtClean="0"/>
              <a:t>groupByKey</a:t>
            </a:r>
            <a:r>
              <a:rPr lang="zh-CN" altLang="en-US" sz="2400" dirty="0"/>
              <a:t>进行单词</a:t>
            </a:r>
            <a:r>
              <a:rPr lang="zh-CN" altLang="en-US" sz="2400" dirty="0" smtClean="0"/>
              <a:t>计数，</a:t>
            </a:r>
            <a:r>
              <a:rPr lang="zh-CN" altLang="en-US" sz="2400" dirty="0"/>
              <a:t>没有进行任何本地聚合时，所有数据都会在集群节点之间传输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197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412776"/>
            <a:ext cx="7111901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30950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map-side</a:t>
            </a:r>
            <a:r>
              <a:rPr lang="zh-CN" altLang="en-US" dirty="0"/>
              <a:t>预聚合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199" y="5085183"/>
            <a:ext cx="8183562" cy="1391817"/>
          </a:xfrm>
        </p:spPr>
        <p:txBody>
          <a:bodyPr/>
          <a:lstStyle/>
          <a:p>
            <a:r>
              <a:rPr lang="zh-CN" altLang="en-US" sz="2400" dirty="0"/>
              <a:t>基于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进行</a:t>
            </a:r>
            <a:r>
              <a:rPr lang="zh-CN" altLang="en-US" sz="2400" dirty="0"/>
              <a:t>单词</a:t>
            </a:r>
            <a:r>
              <a:rPr lang="zh-CN" altLang="en-US" sz="2400" dirty="0" smtClean="0"/>
              <a:t>计数，</a:t>
            </a:r>
            <a:r>
              <a:rPr lang="zh-CN" altLang="en-US" sz="2400" dirty="0"/>
              <a:t>每个节点本地的相同</a:t>
            </a:r>
            <a:r>
              <a:rPr lang="en-US" altLang="zh-CN" sz="2400" dirty="0"/>
              <a:t>key</a:t>
            </a:r>
            <a:r>
              <a:rPr lang="zh-CN" altLang="en-US" sz="2400" dirty="0" smtClean="0"/>
              <a:t>数据都</a:t>
            </a:r>
            <a:r>
              <a:rPr lang="zh-CN" altLang="en-US" sz="2400" dirty="0"/>
              <a:t>进行了预聚合，然后才传输到其他</a:t>
            </a:r>
            <a:r>
              <a:rPr lang="zh-CN" altLang="en-US" sz="2400" dirty="0" smtClean="0"/>
              <a:t>节点进行</a:t>
            </a:r>
            <a:r>
              <a:rPr lang="zh-CN" altLang="en-US" sz="2400" dirty="0"/>
              <a:t>全局聚合。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198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3" y="1380702"/>
            <a:ext cx="7272601" cy="370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5245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map-side</a:t>
            </a:r>
            <a:r>
              <a:rPr lang="zh-CN" altLang="en-US" dirty="0"/>
              <a:t>预聚合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例：</a:t>
            </a:r>
            <a:r>
              <a:rPr lang="en-US" altLang="zh-CN" sz="2400" dirty="0" err="1" smtClean="0"/>
              <a:t>rdd.groupByKey</a:t>
            </a:r>
            <a:r>
              <a:rPr lang="en-US" altLang="zh-CN" sz="2400" dirty="0"/>
              <a:t>().</a:t>
            </a:r>
            <a:r>
              <a:rPr lang="en-US" altLang="zh-CN" sz="2400" dirty="0" err="1"/>
              <a:t>mapValues</a:t>
            </a:r>
            <a:r>
              <a:rPr lang="en-US" altLang="zh-CN" sz="2400" dirty="0"/>
              <a:t>(_ .sum) </a:t>
            </a:r>
            <a:endParaRPr lang="en-US" altLang="zh-CN" sz="2400" dirty="0" smtClean="0"/>
          </a:p>
          <a:p>
            <a:r>
              <a:rPr lang="zh-CN" altLang="en-US" sz="2400" dirty="0" smtClean="0"/>
              <a:t>           需要</a:t>
            </a:r>
            <a:r>
              <a:rPr lang="zh-CN" altLang="en-US" sz="2400" dirty="0"/>
              <a:t>把全部的数据通过网络传递一遍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  </a:t>
            </a:r>
            <a:r>
              <a:rPr lang="en-US" altLang="zh-CN" sz="2400" dirty="0" err="1" smtClean="0"/>
              <a:t>rdd.reduceByKey</a:t>
            </a:r>
            <a:r>
              <a:rPr lang="en-US" altLang="zh-CN" sz="2400" dirty="0"/>
              <a:t>(_ + _)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</a:t>
            </a:r>
            <a:r>
              <a:rPr lang="zh-CN" altLang="en-US" sz="2400" dirty="0" smtClean="0"/>
              <a:t>只需</a:t>
            </a:r>
            <a:r>
              <a:rPr lang="zh-CN" altLang="en-US" sz="2400" dirty="0"/>
              <a:t>要根据</a:t>
            </a:r>
            <a:r>
              <a:rPr lang="zh-CN" altLang="en-US" sz="2400" dirty="0" smtClean="0"/>
              <a:t>每个</a:t>
            </a:r>
            <a:r>
              <a:rPr lang="en-US" altLang="zh-CN" sz="2400" i="1" dirty="0" smtClean="0"/>
              <a:t>key</a:t>
            </a:r>
            <a:r>
              <a:rPr lang="zh-CN" altLang="en-US" sz="2400" dirty="0" smtClean="0"/>
              <a:t>局部的</a:t>
            </a:r>
            <a:r>
              <a:rPr lang="en-US" altLang="zh-CN" sz="2400" i="1" dirty="0" smtClean="0"/>
              <a:t>partition</a:t>
            </a:r>
            <a:r>
              <a:rPr lang="zh-CN" altLang="en-US" sz="2400" dirty="0" smtClean="0"/>
              <a:t>累积</a:t>
            </a:r>
            <a:r>
              <a:rPr lang="zh-CN" altLang="en-US" sz="2400" dirty="0"/>
              <a:t>结果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/>
              <a:t>在</a:t>
            </a:r>
            <a:r>
              <a:rPr lang="en-US" altLang="zh-CN" sz="2400" i="1" dirty="0" smtClean="0"/>
              <a:t>shuffle</a:t>
            </a:r>
            <a:r>
              <a:rPr lang="zh-CN" altLang="en-US" sz="2400" dirty="0" smtClean="0"/>
              <a:t>之后</a:t>
            </a:r>
            <a:r>
              <a:rPr lang="zh-CN" altLang="en-US" sz="2400" dirty="0"/>
              <a:t>把局部的累积值相加后得到结果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</a:t>
            </a:r>
            <a:r>
              <a:rPr lang="zh-CN" altLang="en-US" sz="2400" dirty="0" smtClean="0">
                <a:solidFill>
                  <a:srgbClr val="3366FF"/>
                </a:solidFill>
              </a:rPr>
              <a:t>上述两种方案执行结果相同，后者开销较小。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65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学习内容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应用背景与设计理念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基本概念与体系结构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zh-CN" altLang="en-US" sz="2400" dirty="0" smtClean="0"/>
              <a:t>资源管理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RDD</a:t>
            </a:r>
            <a:r>
              <a:rPr lang="zh-CN" altLang="en-US" sz="2400" dirty="0" smtClean="0"/>
              <a:t>及其转换与操作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/>
              <a:t>RDD</a:t>
            </a:r>
            <a:r>
              <a:rPr lang="zh-CN" altLang="en-US" sz="2400" dirty="0"/>
              <a:t>父子依赖及</a:t>
            </a:r>
            <a:r>
              <a:rPr lang="en-US" altLang="zh-CN" sz="2400" dirty="0"/>
              <a:t>job</a:t>
            </a:r>
            <a:r>
              <a:rPr lang="zh-CN" altLang="en-US" sz="2400" dirty="0"/>
              <a:t>阶段</a:t>
            </a:r>
            <a:r>
              <a:rPr lang="zh-CN" altLang="en-US" sz="2400" dirty="0" smtClean="0"/>
              <a:t>划分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DAG</a:t>
            </a:r>
            <a:r>
              <a:rPr lang="zh-CN" altLang="en-US" sz="2400" dirty="0" smtClean="0"/>
              <a:t>调度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Spark</a:t>
            </a:r>
            <a:r>
              <a:rPr lang="zh-CN" altLang="en-US" sz="2400" dirty="0" smtClean="0"/>
              <a:t>典型应用</a:t>
            </a:r>
            <a:endParaRPr lang="en-US" altLang="zh-CN" sz="2400" dirty="0" smtClean="0"/>
          </a:p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400" dirty="0" smtClean="0"/>
              <a:t>Spark</a:t>
            </a:r>
            <a:r>
              <a:rPr lang="zh-CN" altLang="en-US" sz="2400" dirty="0" smtClean="0"/>
              <a:t>性能调优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AB7F40F-286F-47C1-99EE-B480BDF01DFB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01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/>
              <a:t>腾讯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大数据精准推荐：</a:t>
            </a:r>
            <a:r>
              <a:rPr lang="zh-CN" altLang="en-US" sz="2400" dirty="0" smtClean="0"/>
              <a:t>借助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快速迭代的优势，实现了“数据</a:t>
            </a:r>
            <a:r>
              <a:rPr lang="zh-CN" altLang="en-US" sz="2400" dirty="0" smtClean="0">
                <a:solidFill>
                  <a:srgbClr val="FF0000"/>
                </a:solidFill>
              </a:rPr>
              <a:t>实时采集</a:t>
            </a:r>
            <a:r>
              <a:rPr lang="zh-CN" altLang="en-US" sz="2400" dirty="0" smtClean="0"/>
              <a:t>、算法</a:t>
            </a:r>
            <a:r>
              <a:rPr lang="zh-CN" altLang="en-US" sz="2400" dirty="0" smtClean="0">
                <a:solidFill>
                  <a:srgbClr val="FF0000"/>
                </a:solidFill>
              </a:rPr>
              <a:t>实时训练</a:t>
            </a:r>
            <a:r>
              <a:rPr lang="zh-CN" altLang="en-US" sz="2400" dirty="0" smtClean="0"/>
              <a:t>、系统</a:t>
            </a:r>
            <a:r>
              <a:rPr lang="zh-CN" altLang="en-US" sz="2400" dirty="0" smtClean="0">
                <a:solidFill>
                  <a:srgbClr val="FF0000"/>
                </a:solidFill>
              </a:rPr>
              <a:t>实时预测</a:t>
            </a:r>
            <a:r>
              <a:rPr lang="zh-CN" altLang="en-US" sz="2400" dirty="0" smtClean="0"/>
              <a:t>”的全流程实时并行高维算法，成功应用于广点通</a:t>
            </a:r>
            <a:r>
              <a:rPr lang="en-US" altLang="zh-CN" sz="2400" dirty="0" err="1" smtClean="0"/>
              <a:t>pCTR</a:t>
            </a:r>
            <a:r>
              <a:rPr lang="zh-CN" altLang="en-US" sz="2400" dirty="0" smtClean="0"/>
              <a:t>投放系统，支持每天上百亿的请求量。</a:t>
            </a:r>
          </a:p>
          <a:p>
            <a:r>
              <a:rPr lang="zh-CN" altLang="en-US" sz="2400" b="1" dirty="0" smtClean="0"/>
              <a:t>基于日志数据的快速查询系统：</a:t>
            </a:r>
            <a:r>
              <a:rPr lang="zh-CN" altLang="en-US" sz="2400" dirty="0" smtClean="0"/>
              <a:t>利用</a:t>
            </a:r>
            <a:r>
              <a:rPr lang="en-US" altLang="zh-CN" sz="2400" dirty="0" err="1" smtClean="0"/>
              <a:t>Spark+Shark</a:t>
            </a:r>
            <a:r>
              <a:rPr lang="zh-CN" altLang="en-US" sz="2400" dirty="0" smtClean="0"/>
              <a:t>快速查询以及内存表等优势，承担了</a:t>
            </a:r>
            <a:r>
              <a:rPr lang="zh-CN" altLang="en-US" sz="2400" dirty="0" smtClean="0">
                <a:solidFill>
                  <a:srgbClr val="FF0000"/>
                </a:solidFill>
              </a:rPr>
              <a:t>日志数据即席查询</a:t>
            </a:r>
            <a:r>
              <a:rPr lang="zh-CN" altLang="en-US" sz="2400" dirty="0" smtClean="0"/>
              <a:t>工作。性能普遍比</a:t>
            </a:r>
            <a:r>
              <a:rPr lang="en-US" altLang="zh-CN" sz="2400" b="1" dirty="0" smtClean="0"/>
              <a:t>Hive</a:t>
            </a:r>
            <a:r>
              <a:rPr lang="zh-CN" altLang="en-US" sz="2400" dirty="0" smtClean="0"/>
              <a:t>高</a:t>
            </a:r>
            <a:r>
              <a:rPr lang="en-US" altLang="zh-CN" sz="2400" dirty="0" smtClean="0"/>
              <a:t>2-10</a:t>
            </a:r>
            <a:r>
              <a:rPr lang="zh-CN" altLang="en-US" sz="2400" dirty="0" smtClean="0"/>
              <a:t>倍，如果使用内存表的功能，性能会比</a:t>
            </a:r>
            <a:r>
              <a:rPr lang="en-US" altLang="zh-CN" sz="2400" dirty="0" smtClean="0"/>
              <a:t>Hive</a:t>
            </a:r>
            <a:r>
              <a:rPr lang="zh-CN" altLang="en-US" sz="2400" dirty="0" smtClean="0"/>
              <a:t>快百倍。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优：异类数据合并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当输入和输入的类型不一致时，避免</a:t>
            </a:r>
            <a:r>
              <a:rPr lang="zh-CN" altLang="en-US" sz="2400" b="1" dirty="0" smtClean="0"/>
              <a:t>使用</a:t>
            </a:r>
            <a:r>
              <a:rPr lang="en-US" altLang="zh-CN" sz="2000" b="1" dirty="0" err="1" smtClean="0"/>
              <a:t>reduceByKey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  <a:p>
            <a:r>
              <a:rPr lang="zh-CN" altLang="en-US" sz="2400" dirty="0" smtClean="0"/>
              <a:t>例：</a:t>
            </a:r>
            <a:r>
              <a:rPr lang="zh-CN" altLang="en-US" sz="2400" dirty="0"/>
              <a:t>为每一个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搜集所有</a:t>
            </a:r>
            <a:r>
              <a:rPr lang="zh-CN" altLang="en-US" sz="2400" dirty="0"/>
              <a:t>不相同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string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    </a:t>
            </a:r>
            <a:r>
              <a:rPr lang="en-US" altLang="zh-CN" sz="2400" dirty="0" err="1" smtClean="0"/>
              <a:t>rdd.map</a:t>
            </a:r>
            <a:r>
              <a:rPr lang="en-US" altLang="zh-CN" sz="2400" dirty="0" smtClean="0"/>
              <a:t>(</a:t>
            </a:r>
            <a:r>
              <a:rPr lang="en-US" altLang="zh-CN" sz="2400" dirty="0" err="1" smtClean="0"/>
              <a:t>kv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=&gt; (kv._1, new Set[String]()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      + </a:t>
            </a:r>
            <a:r>
              <a:rPr lang="en-US" altLang="zh-CN" sz="2400" dirty="0"/>
              <a:t>kv._2))</a:t>
            </a:r>
          </a:p>
          <a:p>
            <a:r>
              <a:rPr lang="en-US" altLang="zh-CN" sz="2400" dirty="0" smtClean="0"/>
              <a:t>          </a:t>
            </a:r>
            <a:r>
              <a:rPr lang="en-US" altLang="zh-CN" sz="2400" dirty="0"/>
              <a:t>.</a:t>
            </a:r>
            <a:r>
              <a:rPr lang="en-US" altLang="zh-CN" sz="2400" dirty="0" err="1"/>
              <a:t>reduceByKey</a:t>
            </a:r>
            <a:r>
              <a:rPr lang="en-US" altLang="zh-CN" sz="2400" dirty="0"/>
              <a:t>(_ ++ </a:t>
            </a:r>
            <a:r>
              <a:rPr lang="en-US" altLang="zh-CN" sz="2400" dirty="0" smtClean="0"/>
              <a:t>_)</a:t>
            </a:r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     此时</a:t>
            </a:r>
            <a:r>
              <a:rPr lang="en-US" altLang="zh-CN" sz="2400" dirty="0" smtClean="0">
                <a:solidFill>
                  <a:srgbClr val="3366FF"/>
                </a:solidFill>
              </a:rPr>
              <a:t>map</a:t>
            </a:r>
            <a:r>
              <a:rPr lang="zh-CN" altLang="en-US" sz="2400" dirty="0" smtClean="0">
                <a:solidFill>
                  <a:srgbClr val="3366FF"/>
                </a:solidFill>
              </a:rPr>
              <a:t>把</a:t>
            </a:r>
            <a:r>
              <a:rPr lang="zh-CN" altLang="en-US" sz="2400" dirty="0">
                <a:solidFill>
                  <a:srgbClr val="3366FF"/>
                </a:solidFill>
              </a:rPr>
              <a:t>每个元素的转换成一</a:t>
            </a:r>
            <a:r>
              <a:rPr lang="zh-CN" altLang="en-US" sz="2400" dirty="0" smtClean="0">
                <a:solidFill>
                  <a:srgbClr val="3366FF"/>
                </a:solidFill>
              </a:rPr>
              <a:t>个</a:t>
            </a:r>
            <a:r>
              <a:rPr lang="en-US" altLang="zh-CN" sz="2400" dirty="0" smtClean="0">
                <a:solidFill>
                  <a:srgbClr val="3366FF"/>
                </a:solidFill>
              </a:rPr>
              <a:t>Set</a:t>
            </a:r>
            <a:r>
              <a:rPr lang="zh-CN" altLang="en-US" sz="2400" dirty="0">
                <a:solidFill>
                  <a:srgbClr val="3366FF"/>
                </a:solidFill>
              </a:rPr>
              <a:t>，</a:t>
            </a:r>
            <a:r>
              <a:rPr lang="zh-CN" altLang="en-US" sz="2400" dirty="0"/>
              <a:t>再</a:t>
            </a: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将</a:t>
            </a:r>
            <a:r>
              <a:rPr lang="zh-CN" altLang="en-US" sz="2400" dirty="0"/>
              <a:t>这些 </a:t>
            </a:r>
            <a:r>
              <a:rPr lang="en-US" altLang="zh-CN" sz="2400" dirty="0"/>
              <a:t>Set </a:t>
            </a:r>
            <a:r>
              <a:rPr lang="zh-CN" altLang="en-US" sz="2400" dirty="0"/>
              <a:t>合并</a:t>
            </a:r>
            <a:r>
              <a:rPr lang="zh-CN" altLang="en-US" sz="2400" dirty="0" smtClean="0"/>
              <a:t>起来。造成众多非必须对象</a:t>
            </a:r>
            <a:r>
              <a:rPr lang="en-US" altLang="zh-CN" sz="2400" dirty="0" smtClean="0"/>
              <a:t>——set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0126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优：异类</a:t>
            </a:r>
            <a:r>
              <a:rPr lang="zh-CN" altLang="en-US" dirty="0"/>
              <a:t>数据合并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201</a:t>
            </a:fld>
            <a:endParaRPr lang="zh-CN" altLang="en-US"/>
          </a:p>
        </p:txBody>
      </p:sp>
      <p:sp>
        <p:nvSpPr>
          <p:cNvPr id="5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491366" y="1484784"/>
            <a:ext cx="8040315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9044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zh-CN" altLang="en-US" sz="2400" dirty="0" smtClean="0"/>
              <a:t>      改为</a:t>
            </a:r>
            <a:r>
              <a:rPr lang="en-US" altLang="zh-CN" sz="2400" dirty="0" err="1"/>
              <a:t>aggregateByKey</a:t>
            </a:r>
            <a:r>
              <a:rPr lang="zh-CN" altLang="en-US" sz="2400" dirty="0"/>
              <a:t>更加适合，因为此时是在</a:t>
            </a:r>
            <a:r>
              <a:rPr lang="en-US" altLang="zh-CN" sz="2400" dirty="0"/>
              <a:t>map</a:t>
            </a:r>
            <a:r>
              <a:rPr lang="zh-CN" altLang="en-US" sz="2400" dirty="0"/>
              <a:t>阶段做聚合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endParaRPr lang="en-US" altLang="zh-CN" sz="2400" dirty="0" smtClean="0"/>
          </a:p>
          <a:p>
            <a:pPr lvl="0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val zero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+mn-ea"/>
              </a:rPr>
              <a:t>new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collection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.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+mn-ea"/>
              </a:rPr>
              <a:t>mutable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.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+mn-ea"/>
              </a:rPr>
              <a:t>Set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[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0066"/>
                </a:solidFill>
                <a:effectLst/>
                <a:latin typeface="+mn-ea"/>
              </a:rPr>
              <a:t>String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]()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rdd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.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aggregateByKey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zero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)(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+mn-ea"/>
              </a:rPr>
              <a:t>set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,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v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=&gt;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88"/>
                </a:solidFill>
                <a:effectLst/>
                <a:latin typeface="+mn-ea"/>
              </a:rPr>
              <a:t>set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+=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v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,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         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(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set1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,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set2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)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=&gt;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set1 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++=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+mn-ea"/>
              </a:rPr>
              <a:t> set2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666600"/>
                </a:solidFill>
                <a:effectLst/>
                <a:latin typeface="+mn-ea"/>
              </a:rPr>
              <a:t>)</a:t>
            </a:r>
            <a:endParaRPr kumimoji="0" lang="zh-CN" altLang="zh-CN" sz="2400" b="0" i="0" u="none" strike="noStrike" cap="none" normalizeH="0" baseline="0" dirty="0" smtClean="0">
              <a:ln>
                <a:noFill/>
              </a:ln>
              <a:solidFill>
                <a:srgbClr val="333333"/>
              </a:solidFill>
              <a:effectLst/>
              <a:latin typeface="+mn-ea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011488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优：内部避免</a:t>
            </a:r>
            <a:r>
              <a:rPr lang="en-US" altLang="zh-CN" dirty="0" smtClean="0"/>
              <a:t>shuffle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40768"/>
            <a:ext cx="8183562" cy="5136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当前一</a:t>
            </a:r>
            <a:r>
              <a:rPr lang="zh-CN" altLang="en-US" sz="2400" b="1" dirty="0" smtClean="0"/>
              <a:t>个</a:t>
            </a:r>
            <a:r>
              <a:rPr lang="en-US" altLang="zh-CN" sz="2400" b="1" dirty="0" smtClean="0"/>
              <a:t>transformation</a:t>
            </a:r>
            <a:r>
              <a:rPr lang="zh-CN" altLang="en-US" sz="2400" b="1" dirty="0" smtClean="0"/>
              <a:t>已经</a:t>
            </a:r>
            <a:r>
              <a:rPr lang="zh-CN" altLang="en-US" sz="2400" b="1" dirty="0"/>
              <a:t>用相同的</a:t>
            </a:r>
            <a:r>
              <a:rPr lang="en-US" altLang="zh-CN" sz="2400" b="1" dirty="0" err="1" smtClean="0"/>
              <a:t>patitioner</a:t>
            </a:r>
            <a:r>
              <a:rPr lang="zh-CN" altLang="en-US" sz="2400" b="1" dirty="0" smtClean="0"/>
              <a:t>把</a:t>
            </a:r>
            <a:r>
              <a:rPr lang="zh-CN" altLang="en-US" sz="2400" b="1" dirty="0"/>
              <a:t>数据</a:t>
            </a:r>
            <a:r>
              <a:rPr lang="zh-CN" altLang="en-US" sz="2400" b="1" dirty="0" smtClean="0"/>
              <a:t>分区了</a:t>
            </a:r>
            <a:r>
              <a:rPr lang="zh-CN" altLang="en-US" sz="2400" b="1" dirty="0"/>
              <a:t>，</a:t>
            </a:r>
            <a:r>
              <a:rPr lang="en-US" altLang="zh-CN" sz="2400" b="1" dirty="0"/>
              <a:t>Spark</a:t>
            </a:r>
            <a:r>
              <a:rPr lang="zh-CN" altLang="en-US" sz="2400" b="1" dirty="0"/>
              <a:t>知道如何</a:t>
            </a:r>
            <a:r>
              <a:rPr lang="zh-CN" altLang="en-US" sz="2400" b="1" dirty="0" smtClean="0"/>
              <a:t>避免</a:t>
            </a:r>
            <a:r>
              <a:rPr lang="en-US" altLang="zh-CN" sz="2400" b="1" dirty="0" smtClean="0"/>
              <a:t>shuffle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zh-CN" altLang="en-US" sz="2400" dirty="0" smtClean="0"/>
              <a:t>例：</a:t>
            </a:r>
            <a:r>
              <a:rPr lang="en-US" altLang="zh-CN" sz="2400" dirty="0"/>
              <a:t>rdd1 = </a:t>
            </a:r>
            <a:r>
              <a:rPr lang="en-US" altLang="zh-CN" sz="2400" dirty="0" err="1"/>
              <a:t>someRdd.reduceByKey</a:t>
            </a:r>
            <a:r>
              <a:rPr lang="en-US" altLang="zh-CN" sz="2400" dirty="0"/>
              <a:t>(...)</a:t>
            </a:r>
          </a:p>
          <a:p>
            <a:r>
              <a:rPr lang="en-US" altLang="zh-CN" sz="2400" dirty="0" smtClean="0"/>
              <a:t>      rdd2 </a:t>
            </a:r>
            <a:r>
              <a:rPr lang="en-US" altLang="zh-CN" sz="2400" dirty="0"/>
              <a:t>= </a:t>
            </a:r>
            <a:r>
              <a:rPr lang="en-US" altLang="zh-CN" sz="2400" dirty="0" err="1"/>
              <a:t>someOtherRdd.reduceByKey</a:t>
            </a:r>
            <a:r>
              <a:rPr lang="en-US" altLang="zh-CN" sz="2400" dirty="0"/>
              <a:t>(...)</a:t>
            </a:r>
          </a:p>
          <a:p>
            <a:r>
              <a:rPr lang="en-US" altLang="zh-CN" sz="2400" dirty="0" smtClean="0"/>
              <a:t>      rdd3 </a:t>
            </a:r>
            <a:r>
              <a:rPr lang="en-US" altLang="zh-CN" sz="2400" dirty="0"/>
              <a:t>= rdd1.join(rdd2</a:t>
            </a:r>
            <a:r>
              <a:rPr lang="en-US" altLang="zh-CN" sz="2400" dirty="0" smtClean="0"/>
              <a:t>)</a:t>
            </a:r>
          </a:p>
          <a:p>
            <a:r>
              <a:rPr lang="zh-CN" altLang="en-US" sz="2400" dirty="0" smtClean="0"/>
              <a:t>    此时没有</a:t>
            </a:r>
            <a:r>
              <a:rPr lang="en-US" altLang="zh-CN" sz="2400" i="1" dirty="0" err="1" smtClean="0"/>
              <a:t>partitioner</a:t>
            </a:r>
            <a:r>
              <a:rPr lang="zh-CN" altLang="en-US" sz="2400" dirty="0" smtClean="0"/>
              <a:t>传递给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/>
              <a:t>，所以系统使用默认</a:t>
            </a:r>
            <a:r>
              <a:rPr lang="zh-CN" altLang="en-US" sz="2400" dirty="0" smtClean="0"/>
              <a:t>的</a:t>
            </a:r>
            <a:r>
              <a:rPr lang="en-US" altLang="zh-CN" sz="2400" i="1" dirty="0" err="1" smtClean="0"/>
              <a:t>partitioner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rdd1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rdd2</a:t>
            </a:r>
            <a:r>
              <a:rPr lang="zh-CN" altLang="en-US" sz="2400" dirty="0" smtClean="0"/>
              <a:t>都会</a:t>
            </a:r>
            <a:r>
              <a:rPr lang="zh-CN" altLang="en-US" sz="2400" dirty="0"/>
              <a:t>使用 </a:t>
            </a:r>
            <a:r>
              <a:rPr lang="en-US" altLang="zh-CN" sz="2400" dirty="0" smtClean="0"/>
              <a:t>hash</a:t>
            </a:r>
            <a:r>
              <a:rPr lang="zh-CN" altLang="en-US" sz="2400" dirty="0" smtClean="0"/>
              <a:t>进行分区。</a:t>
            </a:r>
            <a:r>
              <a:rPr lang="zh-CN" altLang="en-US" sz="2400" dirty="0" smtClean="0">
                <a:solidFill>
                  <a:srgbClr val="3366FF"/>
                </a:solidFill>
              </a:rPr>
              <a:t>两个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reduceByKey</a:t>
            </a:r>
            <a:r>
              <a:rPr lang="zh-CN" altLang="en-US" sz="2400" dirty="0" smtClean="0">
                <a:solidFill>
                  <a:srgbClr val="3366FF"/>
                </a:solidFill>
              </a:rPr>
              <a:t>会</a:t>
            </a:r>
            <a:r>
              <a:rPr lang="zh-CN" altLang="en-US" sz="2400" dirty="0">
                <a:solidFill>
                  <a:srgbClr val="3366FF"/>
                </a:solidFill>
              </a:rPr>
              <a:t>发生两</a:t>
            </a:r>
            <a:r>
              <a:rPr lang="zh-CN" altLang="en-US" sz="2400" dirty="0" smtClean="0">
                <a:solidFill>
                  <a:srgbClr val="3366FF"/>
                </a:solidFill>
              </a:rPr>
              <a:t>次</a:t>
            </a:r>
            <a:r>
              <a:rPr lang="en-US" altLang="zh-CN" sz="2400" i="1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。如果</a:t>
            </a:r>
            <a:r>
              <a:rPr lang="en-US" altLang="zh-CN" sz="2400" i="1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包含</a:t>
            </a:r>
            <a:r>
              <a:rPr lang="zh-CN" altLang="en-US" sz="2400" dirty="0">
                <a:solidFill>
                  <a:srgbClr val="3366FF"/>
                </a:solidFill>
              </a:rPr>
              <a:t>相同个数</a:t>
            </a:r>
            <a:r>
              <a:rPr lang="zh-CN" altLang="en-US" sz="2400" dirty="0" smtClean="0">
                <a:solidFill>
                  <a:srgbClr val="3366FF"/>
                </a:solidFill>
              </a:rPr>
              <a:t>的分区，则</a:t>
            </a:r>
            <a:r>
              <a:rPr lang="en-US" altLang="zh-CN" sz="2400" i="1" dirty="0" smtClean="0">
                <a:solidFill>
                  <a:srgbClr val="3366FF"/>
                </a:solidFill>
              </a:rPr>
              <a:t>join</a:t>
            </a:r>
            <a:r>
              <a:rPr lang="zh-CN" altLang="en-US" sz="2400" dirty="0" smtClean="0">
                <a:solidFill>
                  <a:srgbClr val="3366FF"/>
                </a:solidFill>
              </a:rPr>
              <a:t>时将</a:t>
            </a:r>
            <a:r>
              <a:rPr lang="zh-CN" altLang="en-US" sz="2400" dirty="0">
                <a:solidFill>
                  <a:srgbClr val="3366FF"/>
                </a:solidFill>
              </a:rPr>
              <a:t>不会发生额外</a:t>
            </a:r>
            <a:r>
              <a:rPr lang="zh-CN" altLang="en-US" sz="2400" dirty="0" smtClean="0">
                <a:solidFill>
                  <a:srgbClr val="3366FF"/>
                </a:solidFill>
              </a:rPr>
              <a:t>的</a:t>
            </a:r>
            <a:r>
              <a:rPr lang="en-US" altLang="zh-CN" sz="2400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r>
              <a:rPr lang="en-US" altLang="zh-CN" sz="2400" dirty="0" smtClean="0">
                <a:solidFill>
                  <a:srgbClr val="3366FF"/>
                </a:solidFill>
              </a:rPr>
              <a:t>rdd3</a:t>
            </a:r>
            <a:r>
              <a:rPr lang="zh-CN" altLang="en-US" sz="2400" dirty="0">
                <a:solidFill>
                  <a:srgbClr val="3366FF"/>
                </a:solidFill>
              </a:rPr>
              <a:t>中一</a:t>
            </a:r>
            <a:r>
              <a:rPr lang="zh-CN" altLang="en-US" sz="2400" dirty="0" smtClean="0">
                <a:solidFill>
                  <a:srgbClr val="3366FF"/>
                </a:solidFill>
              </a:rPr>
              <a:t>个分区的</a:t>
            </a:r>
            <a:r>
              <a:rPr lang="zh-CN" altLang="en-US" sz="2400" dirty="0">
                <a:solidFill>
                  <a:srgbClr val="3366FF"/>
                </a:solidFill>
              </a:rPr>
              <a:t>输出只依赖</a:t>
            </a:r>
            <a:r>
              <a:rPr lang="en-US" altLang="zh-CN" sz="2400" dirty="0">
                <a:solidFill>
                  <a:srgbClr val="3366FF"/>
                </a:solidFill>
              </a:rPr>
              <a:t>rdd2</a:t>
            </a:r>
            <a:r>
              <a:rPr lang="zh-CN" altLang="en-US" sz="2400" dirty="0">
                <a:solidFill>
                  <a:srgbClr val="3366FF"/>
                </a:solidFill>
              </a:rPr>
              <a:t>和</a:t>
            </a:r>
            <a:r>
              <a:rPr lang="en-US" altLang="zh-CN" sz="2400" dirty="0">
                <a:solidFill>
                  <a:srgbClr val="3366FF"/>
                </a:solidFill>
              </a:rPr>
              <a:t>rdd1</a:t>
            </a:r>
            <a:r>
              <a:rPr lang="zh-CN" altLang="en-US" sz="2400" dirty="0">
                <a:solidFill>
                  <a:srgbClr val="3366FF"/>
                </a:solidFill>
              </a:rPr>
              <a:t>的同一个对应</a:t>
            </a:r>
            <a:r>
              <a:rPr lang="zh-CN" altLang="en-US" sz="2400" dirty="0" smtClean="0">
                <a:solidFill>
                  <a:srgbClr val="3366FF"/>
                </a:solidFill>
              </a:rPr>
              <a:t>的分区，没有第三次</a:t>
            </a:r>
            <a:r>
              <a:rPr lang="en-US" altLang="zh-CN" sz="2400" i="1" dirty="0" smtClean="0">
                <a:solidFill>
                  <a:srgbClr val="3366FF"/>
                </a:solidFill>
              </a:rPr>
              <a:t>shuffle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9051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优：内部</a:t>
            </a:r>
            <a:r>
              <a:rPr lang="zh-CN" altLang="en-US" dirty="0"/>
              <a:t>避免</a:t>
            </a:r>
            <a:r>
              <a:rPr lang="en-US" altLang="zh-CN" dirty="0"/>
              <a:t>shuffle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i="1" dirty="0" err="1"/>
              <a:t>someRdd</a:t>
            </a:r>
            <a:r>
              <a:rPr lang="en-US" altLang="zh-CN" sz="2400" dirty="0"/>
              <a:t> </a:t>
            </a:r>
            <a:r>
              <a:rPr lang="zh-CN" altLang="en-US" sz="2400" dirty="0"/>
              <a:t>有</a:t>
            </a:r>
            <a:r>
              <a:rPr lang="en-US" altLang="zh-CN" sz="2400" dirty="0"/>
              <a:t>4</a:t>
            </a:r>
            <a:r>
              <a:rPr lang="zh-CN" altLang="en-US" sz="2400" dirty="0" smtClean="0"/>
              <a:t>个分区，</a:t>
            </a:r>
            <a:r>
              <a:rPr lang="en-US" altLang="zh-CN" sz="2400" i="1" dirty="0" err="1" smtClean="0"/>
              <a:t>someOtherRdd</a:t>
            </a:r>
            <a:r>
              <a:rPr lang="en-US" altLang="zh-CN" sz="2400" dirty="0"/>
              <a:t> </a:t>
            </a:r>
            <a:r>
              <a:rPr lang="zh-CN" altLang="en-US" sz="2400" dirty="0" smtClean="0"/>
              <a:t>有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个分区，</a:t>
            </a:r>
            <a:r>
              <a:rPr lang="zh-CN" altLang="en-US" sz="2400" dirty="0"/>
              <a:t>两</a:t>
            </a:r>
            <a:r>
              <a:rPr lang="zh-CN" altLang="en-US" sz="2400" dirty="0" smtClean="0"/>
              <a:t>个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都</a:t>
            </a:r>
            <a:r>
              <a:rPr lang="zh-CN" altLang="en-US" sz="2400" dirty="0"/>
              <a:t>使用</a:t>
            </a:r>
            <a:r>
              <a:rPr lang="en-US" altLang="zh-CN" sz="2400" dirty="0"/>
              <a:t>3</a:t>
            </a:r>
            <a:r>
              <a:rPr lang="zh-CN" altLang="en-US" sz="2400" dirty="0" smtClean="0"/>
              <a:t>个分区。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203</a:t>
            </a:fld>
            <a:endParaRPr lang="zh-CN" altLang="en-US"/>
          </a:p>
        </p:txBody>
      </p:sp>
      <p:pic>
        <p:nvPicPr>
          <p:cNvPr id="9218" name="Picture 2" descr="此处输入图片的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2852936"/>
            <a:ext cx="59055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074891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优：内部</a:t>
            </a:r>
            <a:r>
              <a:rPr lang="zh-CN" altLang="en-US" dirty="0"/>
              <a:t>避免</a:t>
            </a:r>
            <a:r>
              <a:rPr lang="en-US" altLang="zh-CN" dirty="0"/>
              <a:t>shuffle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35087"/>
            <a:ext cx="8183562" cy="1013793"/>
          </a:xfrm>
        </p:spPr>
        <p:txBody>
          <a:bodyPr/>
          <a:lstStyle/>
          <a:p>
            <a:r>
              <a:rPr lang="en-US" altLang="zh-CN" sz="2400" dirty="0" smtClean="0"/>
              <a:t>rdd1</a:t>
            </a:r>
            <a:r>
              <a:rPr lang="zh-CN" altLang="en-US" sz="2400" dirty="0" smtClean="0"/>
              <a:t>和 </a:t>
            </a:r>
            <a:r>
              <a:rPr lang="en-US" altLang="zh-CN" sz="2400" dirty="0" smtClean="0"/>
              <a:t>rdd2</a:t>
            </a:r>
            <a:r>
              <a:rPr lang="zh-CN" altLang="en-US" sz="2400" dirty="0" smtClean="0"/>
              <a:t>在</a:t>
            </a:r>
            <a:r>
              <a:rPr lang="en-US" altLang="zh-CN" sz="2400" b="1" dirty="0" err="1" smtClean="0"/>
              <a:t>reduceByKey</a:t>
            </a:r>
            <a:r>
              <a:rPr lang="zh-CN" altLang="en-US" sz="2400" dirty="0" smtClean="0"/>
              <a:t>时分区的</a:t>
            </a:r>
            <a:r>
              <a:rPr lang="zh-CN" altLang="en-US" sz="2400" dirty="0"/>
              <a:t>个数</a:t>
            </a:r>
            <a:r>
              <a:rPr lang="zh-CN" altLang="en-US" sz="2400" dirty="0" smtClean="0"/>
              <a:t>不同，</a:t>
            </a:r>
            <a:r>
              <a:rPr lang="zh-CN" altLang="en-US" sz="2400" dirty="0"/>
              <a:t>那么只用一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RDD(</a:t>
            </a:r>
            <a:r>
              <a:rPr lang="zh-CN" altLang="en-US" sz="2400" dirty="0" smtClean="0"/>
              <a:t>分区数</a:t>
            </a:r>
            <a:r>
              <a:rPr lang="zh-CN" altLang="en-US" sz="2400" dirty="0"/>
              <a:t>更少的那个</a:t>
            </a:r>
            <a:r>
              <a:rPr lang="en-US" altLang="zh-CN" sz="2400" dirty="0"/>
              <a:t>)</a:t>
            </a:r>
            <a:r>
              <a:rPr lang="zh-CN" altLang="en-US" sz="2400" dirty="0"/>
              <a:t>需要重新 </a:t>
            </a:r>
            <a:r>
              <a:rPr lang="en-US" altLang="zh-CN" sz="2400" i="1" dirty="0"/>
              <a:t>shuffle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204</a:t>
            </a:fld>
            <a:endParaRPr lang="zh-CN" altLang="en-US"/>
          </a:p>
        </p:txBody>
      </p:sp>
      <p:pic>
        <p:nvPicPr>
          <p:cNvPr id="10242" name="Picture 2" descr="此处输入图片的描述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2348880"/>
            <a:ext cx="7279021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13237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优：利用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增加并发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利用</a:t>
            </a:r>
            <a:r>
              <a:rPr lang="en-US" altLang="zh-CN" sz="2400" b="1" dirty="0" smtClean="0"/>
              <a:t>shuffle</a:t>
            </a:r>
            <a:r>
              <a:rPr lang="zh-CN" altLang="en-US" sz="2400" b="1" dirty="0" smtClean="0"/>
              <a:t>调优</a:t>
            </a:r>
            <a:endParaRPr lang="en-US" altLang="zh-CN" sz="2400" b="1" dirty="0" smtClean="0"/>
          </a:p>
          <a:p>
            <a:r>
              <a:rPr lang="zh-CN" altLang="en-US" sz="2400" dirty="0" smtClean="0"/>
              <a:t>    尽可能减少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准则也有例外的</a:t>
            </a:r>
            <a:r>
              <a:rPr lang="zh-CN" altLang="en-US" sz="2400" dirty="0" smtClean="0"/>
              <a:t>场合，有时额外的</a:t>
            </a:r>
            <a:r>
              <a:rPr lang="en-US" altLang="zh-CN" sz="2400" dirty="0" smtClean="0"/>
              <a:t>shuffle</a:t>
            </a:r>
            <a:r>
              <a:rPr lang="zh-CN" altLang="en-US" sz="2400" dirty="0" smtClean="0"/>
              <a:t>能增加并发，从而提高</a:t>
            </a:r>
            <a:r>
              <a:rPr lang="zh-CN" altLang="en-US" sz="2400" dirty="0"/>
              <a:t>性能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例：当数据</a:t>
            </a:r>
            <a:r>
              <a:rPr lang="zh-CN" altLang="en-US" sz="2400" dirty="0"/>
              <a:t>保存在几个没有切分过的大文件中时</a:t>
            </a:r>
            <a:r>
              <a:rPr lang="zh-CN" altLang="en-US" sz="2400" dirty="0" smtClean="0"/>
              <a:t>，使用 </a:t>
            </a:r>
            <a:r>
              <a:rPr lang="en-US" altLang="zh-CN" sz="2400" dirty="0" err="1"/>
              <a:t>InputFormat</a:t>
            </a:r>
            <a:r>
              <a:rPr lang="en-US" altLang="zh-CN" sz="2400" dirty="0"/>
              <a:t> </a:t>
            </a:r>
            <a:r>
              <a:rPr lang="zh-CN" altLang="en-US" sz="2400" dirty="0" smtClean="0"/>
              <a:t>产生分区可能导致每个分区聚集大量的记录，如果分区数不足则并发性低。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在</a:t>
            </a:r>
            <a:r>
              <a:rPr lang="zh-CN" altLang="en-US" sz="2400" dirty="0"/>
              <a:t>数据载入之后</a:t>
            </a: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repartiton</a:t>
            </a:r>
            <a:r>
              <a:rPr lang="zh-CN" altLang="en-US" sz="2400" dirty="0" smtClean="0"/>
              <a:t>（导致</a:t>
            </a:r>
            <a:r>
              <a:rPr lang="en-US" altLang="zh-CN" sz="2400" dirty="0"/>
              <a:t>shuffle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，提高分区的</a:t>
            </a:r>
            <a:r>
              <a:rPr lang="zh-CN" altLang="en-US" sz="2400" dirty="0"/>
              <a:t>个数</a:t>
            </a:r>
            <a:r>
              <a:rPr lang="zh-CN" altLang="en-US" sz="2400" dirty="0" smtClean="0"/>
              <a:t>，充分</a:t>
            </a:r>
            <a:r>
              <a:rPr lang="zh-CN" altLang="en-US" sz="2400" dirty="0"/>
              <a:t>使用集群的</a:t>
            </a:r>
            <a:r>
              <a:rPr lang="en-US" altLang="zh-CN" sz="2400" dirty="0"/>
              <a:t>CPU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00486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优：利用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缓解</a:t>
            </a:r>
            <a:r>
              <a:rPr lang="en-US" altLang="zh-CN" dirty="0" smtClean="0"/>
              <a:t>driver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利用</a:t>
            </a:r>
            <a:r>
              <a:rPr lang="en-US" altLang="zh-CN" sz="2400" b="1" dirty="0"/>
              <a:t>shuffle</a:t>
            </a:r>
            <a:r>
              <a:rPr lang="zh-CN" altLang="en-US" sz="2400" b="1" dirty="0"/>
              <a:t>调优</a:t>
            </a:r>
            <a:endParaRPr lang="en-US" altLang="zh-CN" sz="2400" b="1" dirty="0"/>
          </a:p>
          <a:p>
            <a:r>
              <a:rPr lang="zh-CN" altLang="en-US" sz="2400" dirty="0" smtClean="0"/>
              <a:t>例：在使用</a:t>
            </a:r>
            <a:r>
              <a:rPr lang="en-US" altLang="zh-CN" sz="2400" dirty="0" err="1" smtClean="0"/>
              <a:t>recude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aggregate</a:t>
            </a:r>
            <a:r>
              <a:rPr lang="zh-CN" altLang="en-US" sz="2400" dirty="0" smtClean="0"/>
              <a:t>聚集</a:t>
            </a:r>
            <a:r>
              <a:rPr lang="zh-CN" altLang="en-US" sz="2400" dirty="0"/>
              <a:t>数据</a:t>
            </a:r>
            <a:r>
              <a:rPr lang="zh-CN" altLang="en-US" sz="2400" dirty="0" smtClean="0"/>
              <a:t>到</a:t>
            </a:r>
            <a:r>
              <a:rPr lang="en-US" altLang="zh-CN" sz="2400" i="1" dirty="0" smtClean="0"/>
              <a:t>driver</a:t>
            </a:r>
            <a:r>
              <a:rPr lang="zh-CN" altLang="en-US" sz="2400" dirty="0" smtClean="0"/>
              <a:t>时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如果有很多分区，</a:t>
            </a:r>
            <a:r>
              <a:rPr lang="zh-CN" altLang="en-US" sz="2400" dirty="0"/>
              <a:t>单进程执行</a:t>
            </a:r>
            <a:r>
              <a:rPr lang="zh-CN" altLang="en-US" sz="2400" dirty="0" smtClean="0"/>
              <a:t>的</a:t>
            </a:r>
            <a:r>
              <a:rPr lang="en-US" altLang="zh-CN" sz="2400" i="1" dirty="0" smtClean="0"/>
              <a:t>driver</a:t>
            </a:r>
            <a:r>
              <a:rPr lang="en-US" altLang="zh-CN" sz="2400" dirty="0"/>
              <a:t> </a:t>
            </a:r>
            <a:r>
              <a:rPr lang="en-US" altLang="zh-CN" sz="2400" dirty="0" smtClean="0"/>
              <a:t>merge</a:t>
            </a:r>
            <a:r>
              <a:rPr lang="zh-CN" altLang="en-US" sz="2400" dirty="0" smtClean="0"/>
              <a:t>所有分区的</a:t>
            </a:r>
            <a:r>
              <a:rPr lang="zh-CN" altLang="en-US" sz="2400" dirty="0"/>
              <a:t>输出时很容易成为计算的瓶颈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  <a:endParaRPr lang="en-US" altLang="zh-CN" sz="2400" dirty="0" smtClean="0"/>
          </a:p>
          <a:p>
            <a:r>
              <a:rPr lang="zh-CN" altLang="en-US" sz="2400" dirty="0" smtClean="0"/>
              <a:t>为了缓解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计算压力，可以</a:t>
            </a:r>
            <a:r>
              <a:rPr lang="zh-CN" altLang="en-US" sz="2400" dirty="0" smtClean="0"/>
              <a:t>使用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 smtClean="0"/>
              <a:t>或者</a:t>
            </a:r>
            <a:r>
              <a:rPr lang="en-US" altLang="zh-CN" sz="2400" dirty="0" err="1" smtClean="0"/>
              <a:t>aggregateByKey</a:t>
            </a:r>
            <a:r>
              <a:rPr lang="zh-CN" altLang="en-US" sz="2400" dirty="0" smtClean="0"/>
              <a:t>执行</a:t>
            </a:r>
            <a:r>
              <a:rPr lang="zh-CN" altLang="en-US" sz="2400" dirty="0"/>
              <a:t>分布式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aggregate</a:t>
            </a:r>
            <a:r>
              <a:rPr lang="zh-CN" altLang="en-US" sz="2400" dirty="0" smtClean="0"/>
              <a:t>操作，把</a:t>
            </a:r>
            <a:r>
              <a:rPr lang="zh-CN" altLang="en-US" sz="2400" dirty="0"/>
              <a:t>数据分布</a:t>
            </a:r>
            <a:r>
              <a:rPr lang="zh-CN" altLang="en-US" sz="2400" dirty="0" smtClean="0"/>
              <a:t>到较少的分区上，每个分区中</a:t>
            </a:r>
            <a:r>
              <a:rPr lang="zh-CN" altLang="en-US" sz="2400" dirty="0"/>
              <a:t>的数据并行的进行 </a:t>
            </a:r>
            <a:r>
              <a:rPr lang="en-US" altLang="zh-CN" sz="2400" dirty="0"/>
              <a:t>merge</a:t>
            </a:r>
            <a:r>
              <a:rPr lang="zh-CN" altLang="en-US" sz="2400" dirty="0"/>
              <a:t>，再</a:t>
            </a:r>
            <a:r>
              <a:rPr lang="zh-CN" altLang="en-US" sz="2400" dirty="0" smtClean="0"/>
              <a:t>把</a:t>
            </a:r>
            <a:r>
              <a:rPr lang="en-US" altLang="zh-CN" sz="2400" dirty="0" smtClean="0"/>
              <a:t>merge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结果</a:t>
            </a:r>
            <a:r>
              <a:rPr lang="zh-CN" altLang="en-US" sz="2400" dirty="0" smtClean="0"/>
              <a:t>发到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以</a:t>
            </a:r>
            <a:r>
              <a:rPr lang="zh-CN" altLang="en-US" sz="2400" dirty="0"/>
              <a:t>进行最后一轮 </a:t>
            </a:r>
            <a:r>
              <a:rPr lang="en-US" altLang="zh-CN" sz="2400" dirty="0"/>
              <a:t>aggregation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93517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优：利用</a:t>
            </a:r>
            <a:r>
              <a:rPr lang="en-US" altLang="zh-CN" dirty="0"/>
              <a:t>shuffle</a:t>
            </a:r>
            <a:r>
              <a:rPr lang="zh-CN" altLang="en-US" dirty="0"/>
              <a:t>缓解</a:t>
            </a:r>
            <a:r>
              <a:rPr lang="en-US" altLang="zh-CN" dirty="0"/>
              <a:t>driver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这个技巧在已经</a:t>
            </a:r>
            <a:r>
              <a:rPr lang="zh-CN" altLang="en-US" sz="2400" dirty="0" smtClean="0"/>
              <a:t>按照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聚集</a:t>
            </a:r>
            <a:r>
              <a:rPr lang="zh-CN" altLang="en-US" sz="2400" dirty="0"/>
              <a:t>的数据集</a:t>
            </a:r>
            <a:r>
              <a:rPr lang="zh-CN" altLang="en-US" sz="2400" dirty="0" smtClean="0"/>
              <a:t>上效果明显。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例：要</a:t>
            </a:r>
            <a:r>
              <a:rPr lang="zh-CN" altLang="en-US" sz="2400" dirty="0"/>
              <a:t>统计一个语料库中每个单词出现的次数，</a:t>
            </a:r>
            <a:r>
              <a:rPr lang="zh-CN" altLang="en-US" sz="2400" dirty="0" smtClean="0"/>
              <a:t>并把</a:t>
            </a:r>
            <a:r>
              <a:rPr lang="zh-CN" altLang="en-US" sz="2400" dirty="0"/>
              <a:t>结果输出到一个</a:t>
            </a:r>
            <a:r>
              <a:rPr lang="en-US" altLang="zh-CN" sz="2400" dirty="0"/>
              <a:t>map</a:t>
            </a:r>
            <a:r>
              <a:rPr lang="zh-CN" altLang="en-US" sz="2400" dirty="0"/>
              <a:t>中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方案</a:t>
            </a:r>
            <a:r>
              <a:rPr lang="en-US" altLang="zh-CN" sz="2400" dirty="0" smtClean="0"/>
              <a:t>1</a:t>
            </a:r>
            <a:r>
              <a:rPr lang="zh-CN" altLang="en-US" sz="2400" dirty="0" smtClean="0"/>
              <a:t>：使用</a:t>
            </a:r>
            <a:r>
              <a:rPr lang="en-US" altLang="zh-CN" sz="2400" dirty="0" smtClean="0"/>
              <a:t>aggregation</a:t>
            </a:r>
            <a:r>
              <a:rPr lang="zh-CN" altLang="en-US" sz="2400" dirty="0"/>
              <a:t>，在</a:t>
            </a:r>
            <a:r>
              <a:rPr lang="zh-CN" altLang="en-US" sz="2400" dirty="0" smtClean="0"/>
              <a:t>每个分区中</a:t>
            </a:r>
            <a:r>
              <a:rPr lang="zh-CN" altLang="en-US" sz="2400" dirty="0"/>
              <a:t>本地计算一个 </a:t>
            </a:r>
            <a:r>
              <a:rPr lang="en-US" altLang="zh-CN" sz="2400" dirty="0"/>
              <a:t>map</a:t>
            </a:r>
            <a:r>
              <a:rPr lang="zh-CN" altLang="en-US" sz="2400" dirty="0"/>
              <a:t>，然后在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中</a:t>
            </a:r>
            <a:r>
              <a:rPr lang="en-US" altLang="zh-CN" sz="2400" dirty="0" smtClean="0"/>
              <a:t>merge</a:t>
            </a:r>
            <a:r>
              <a:rPr lang="zh-CN" altLang="en-US" sz="2400" dirty="0" smtClean="0"/>
              <a:t>各个分区中</a:t>
            </a:r>
            <a:r>
              <a:rPr lang="zh-CN" altLang="en-US" sz="2400" dirty="0"/>
              <a:t>计算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方案</a:t>
            </a:r>
            <a:r>
              <a:rPr lang="en-US" altLang="zh-CN" sz="2400" dirty="0" smtClean="0"/>
              <a:t>2</a:t>
            </a:r>
            <a:r>
              <a:rPr lang="zh-CN" altLang="en-US" sz="2400" dirty="0" smtClean="0"/>
              <a:t>：使用</a:t>
            </a:r>
            <a:r>
              <a:rPr lang="en-US" altLang="zh-CN" sz="2400" dirty="0" err="1" smtClean="0"/>
              <a:t>aggregateByKey</a:t>
            </a:r>
            <a:r>
              <a:rPr lang="zh-CN" altLang="en-US" sz="2400" dirty="0" smtClean="0"/>
              <a:t>把</a:t>
            </a:r>
            <a:r>
              <a:rPr lang="en-US" altLang="zh-CN" sz="2400" dirty="0" smtClean="0"/>
              <a:t>merge</a:t>
            </a:r>
            <a:r>
              <a:rPr lang="zh-CN" altLang="en-US" sz="2400" dirty="0" smtClean="0"/>
              <a:t>操作</a:t>
            </a:r>
            <a:r>
              <a:rPr lang="zh-CN" altLang="en-US" sz="2400" dirty="0"/>
              <a:t>分布到</a:t>
            </a:r>
            <a:r>
              <a:rPr lang="zh-CN" altLang="en-US" sz="2400" dirty="0" smtClean="0"/>
              <a:t>各个分区中</a:t>
            </a:r>
            <a:r>
              <a:rPr lang="zh-CN" altLang="en-US" sz="2400" dirty="0"/>
              <a:t>计算，</a:t>
            </a:r>
            <a:r>
              <a:rPr lang="zh-CN" altLang="en-US" sz="2400" dirty="0" smtClean="0"/>
              <a:t>然后再简单</a:t>
            </a:r>
            <a:r>
              <a:rPr lang="zh-CN" altLang="en-US" sz="2400" dirty="0"/>
              <a:t>地</a:t>
            </a:r>
            <a:r>
              <a:rPr lang="zh-CN" altLang="en-US" sz="2400" dirty="0" smtClean="0"/>
              <a:t>通过</a:t>
            </a:r>
            <a:r>
              <a:rPr lang="en-US" altLang="zh-CN" sz="2400" dirty="0" err="1" smtClean="0"/>
              <a:t>collectAsMap</a:t>
            </a:r>
            <a:r>
              <a:rPr lang="zh-CN" altLang="en-US" sz="2400" dirty="0" smtClean="0"/>
              <a:t>把</a:t>
            </a:r>
            <a:r>
              <a:rPr lang="zh-CN" altLang="en-US" sz="2400" dirty="0"/>
              <a:t>结果输出</a:t>
            </a:r>
            <a:r>
              <a:rPr lang="zh-CN" altLang="en-US" sz="2400" dirty="0" smtClean="0"/>
              <a:t>到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54868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优：复用</a:t>
            </a:r>
            <a:r>
              <a:rPr lang="en-US" altLang="zh-CN" dirty="0" smtClean="0"/>
              <a:t>RDD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55453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避免创建重复的</a:t>
            </a:r>
            <a:r>
              <a:rPr lang="en-US" altLang="zh-CN" sz="2400" b="1" dirty="0"/>
              <a:t>RDD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rdd1 = </a:t>
            </a:r>
            <a:r>
              <a:rPr lang="en-US" altLang="zh-CN" sz="2400" dirty="0" err="1"/>
              <a:t>sc.textFile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hdfs</a:t>
            </a:r>
            <a:r>
              <a:rPr lang="en-US" altLang="zh-CN" sz="2400" dirty="0"/>
              <a:t>://</a:t>
            </a:r>
            <a:r>
              <a:rPr lang="en-US" altLang="zh-CN" sz="2400" dirty="0" smtClean="0"/>
              <a:t>192.168.0.1:9000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 /</a:t>
            </a:r>
            <a:r>
              <a:rPr lang="en-US" altLang="zh-CN" sz="2400" dirty="0"/>
              <a:t>hello.txt") rdd1.map</a:t>
            </a:r>
            <a:r>
              <a:rPr lang="en-US" altLang="zh-CN" sz="2400" dirty="0" smtClean="0"/>
              <a:t>(...)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rdd2 = </a:t>
            </a:r>
            <a:r>
              <a:rPr lang="en-US" altLang="zh-CN" sz="2400" dirty="0" err="1"/>
              <a:t>sc.textFile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hdfs</a:t>
            </a:r>
            <a:r>
              <a:rPr lang="en-US" altLang="zh-CN" sz="2400" dirty="0"/>
              <a:t>://</a:t>
            </a:r>
            <a:r>
              <a:rPr lang="en-US" altLang="zh-CN" sz="2400" dirty="0" smtClean="0"/>
              <a:t>192.168.0.1:9000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 /hello.txt“) </a:t>
            </a:r>
            <a:r>
              <a:rPr lang="en-US" altLang="zh-CN" sz="2400" dirty="0"/>
              <a:t>rdd2.reduce(...) </a:t>
            </a:r>
            <a:r>
              <a:rPr lang="en-US" altLang="zh-CN" sz="2400" dirty="0" smtClean="0"/>
              <a:t>//</a:t>
            </a:r>
            <a:r>
              <a:rPr lang="en-US" altLang="zh-CN" sz="2400" dirty="0"/>
              <a:t> </a:t>
            </a:r>
            <a:r>
              <a:rPr lang="zh-CN" altLang="en-US" sz="2400" dirty="0" smtClean="0">
                <a:solidFill>
                  <a:srgbClr val="3366FF"/>
                </a:solidFill>
              </a:rPr>
              <a:t>同一份数据创建两份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dirty="0" smtClean="0">
                <a:latin typeface="Century Gothic" panose="020B0502020202020204" pitchFamily="34" charset="0"/>
              </a:rPr>
              <a:t>     ↓</a:t>
            </a:r>
          </a:p>
          <a:p>
            <a:r>
              <a:rPr lang="en-US" altLang="zh-CN" sz="2400" dirty="0" err="1"/>
              <a:t>val</a:t>
            </a:r>
            <a:r>
              <a:rPr lang="en-US" altLang="zh-CN" sz="2400" dirty="0"/>
              <a:t> rdd1 = </a:t>
            </a:r>
            <a:r>
              <a:rPr lang="en-US" altLang="zh-CN" sz="2400" dirty="0" err="1"/>
              <a:t>sc.textFile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hdfs</a:t>
            </a:r>
            <a:r>
              <a:rPr lang="en-US" altLang="zh-CN" sz="2400" dirty="0"/>
              <a:t>://</a:t>
            </a:r>
            <a:r>
              <a:rPr lang="en-US" altLang="zh-CN" sz="2400" dirty="0" smtClean="0"/>
              <a:t>192.168.0.1:9000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   /</a:t>
            </a:r>
            <a:r>
              <a:rPr lang="en-US" altLang="zh-CN" sz="2400" dirty="0"/>
              <a:t>hello.txt") rdd1.map(...) rdd1.reduce(...)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21985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优：复用</a:t>
            </a:r>
            <a:r>
              <a:rPr lang="en-US" altLang="zh-CN" dirty="0"/>
              <a:t>RDD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 smtClean="0"/>
              <a:t>尽量复用</a:t>
            </a:r>
            <a:r>
              <a:rPr lang="en-US" altLang="zh-CN" sz="2400" b="1" dirty="0" smtClean="0"/>
              <a:t>RDD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多</a:t>
            </a:r>
            <a:r>
              <a:rPr lang="zh-CN" altLang="en-US" sz="2400" dirty="0"/>
              <a:t>个</a:t>
            </a:r>
            <a:r>
              <a:rPr lang="en-US" altLang="zh-CN" sz="2400" dirty="0"/>
              <a:t>RDD</a:t>
            </a:r>
            <a:r>
              <a:rPr lang="zh-CN" altLang="en-US" sz="2400" dirty="0"/>
              <a:t>的数据有重叠或者包含的情况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不同的数据执行算子操作</a:t>
            </a:r>
            <a:r>
              <a:rPr lang="zh-CN" altLang="en-US" sz="2400" dirty="0" smtClean="0"/>
              <a:t>时应该</a:t>
            </a:r>
            <a:r>
              <a:rPr lang="zh-CN" altLang="en-US" sz="2400" dirty="0"/>
              <a:t>尽量复用一个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，尽可能</a:t>
            </a:r>
            <a:r>
              <a:rPr lang="zh-CN" altLang="en-US" sz="2400" dirty="0"/>
              <a:t>地减少</a:t>
            </a:r>
            <a:r>
              <a:rPr lang="en-US" altLang="zh-CN" sz="2400" dirty="0"/>
              <a:t>RDD</a:t>
            </a:r>
            <a:r>
              <a:rPr lang="zh-CN" altLang="en-US" sz="2400" dirty="0"/>
              <a:t>的数量，</a:t>
            </a:r>
            <a:r>
              <a:rPr lang="zh-CN" altLang="en-US" sz="2400" dirty="0" smtClean="0"/>
              <a:t>从而减少</a:t>
            </a:r>
            <a:r>
              <a:rPr lang="zh-CN" altLang="en-US" sz="2400" dirty="0"/>
              <a:t>算子执行的次数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例：一</a:t>
            </a:r>
            <a:r>
              <a:rPr lang="zh-CN" altLang="en-US" sz="2400" dirty="0"/>
              <a:t>个</a:t>
            </a:r>
            <a:r>
              <a:rPr lang="en-US" altLang="zh-CN" sz="2400" dirty="0"/>
              <a:t>RDD</a:t>
            </a:r>
            <a:r>
              <a:rPr lang="zh-CN" altLang="en-US" sz="2400" dirty="0"/>
              <a:t>的数据格式是</a:t>
            </a:r>
            <a:r>
              <a:rPr lang="en-US" altLang="zh-CN" sz="2400" dirty="0"/>
              <a:t>key-value</a:t>
            </a:r>
            <a:r>
              <a:rPr lang="zh-CN" altLang="en-US" sz="2400" dirty="0" smtClean="0"/>
              <a:t>类型，</a:t>
            </a:r>
            <a:r>
              <a:rPr lang="zh-CN" altLang="en-US" sz="2400" dirty="0"/>
              <a:t>另一个</a:t>
            </a:r>
            <a:r>
              <a:rPr lang="zh-CN" altLang="en-US" sz="2400" dirty="0" smtClean="0"/>
              <a:t>是其中的</a:t>
            </a:r>
            <a:r>
              <a:rPr lang="en-US" altLang="zh-CN" sz="2400" dirty="0" smtClean="0"/>
              <a:t>value</a:t>
            </a:r>
            <a:r>
              <a:rPr lang="zh-CN" altLang="en-US" sz="2400" dirty="0" smtClean="0"/>
              <a:t>类型，两</a:t>
            </a:r>
            <a:r>
              <a:rPr lang="zh-CN" altLang="en-US" sz="2400" dirty="0"/>
              <a:t>个</a:t>
            </a:r>
            <a:r>
              <a:rPr lang="en-US" altLang="zh-CN" sz="2400" dirty="0"/>
              <a:t>RDD</a:t>
            </a:r>
            <a:r>
              <a:rPr lang="zh-CN" altLang="en-US" sz="2400" dirty="0"/>
              <a:t>的</a:t>
            </a:r>
            <a:r>
              <a:rPr lang="en-US" altLang="zh-CN" sz="2400" dirty="0"/>
              <a:t>value</a:t>
            </a:r>
            <a:r>
              <a:rPr lang="zh-CN" altLang="en-US" sz="2400" dirty="0"/>
              <a:t>数据是完全一样的。</a:t>
            </a:r>
            <a:r>
              <a:rPr lang="zh-CN" altLang="en-US" sz="2400" dirty="0" smtClean="0"/>
              <a:t>那么可以</a:t>
            </a:r>
            <a:r>
              <a:rPr lang="zh-CN" altLang="en-US" sz="2400" dirty="0"/>
              <a:t>只使用</a:t>
            </a:r>
            <a:r>
              <a:rPr lang="en-US" altLang="zh-CN" sz="2400" dirty="0"/>
              <a:t>key-value</a:t>
            </a:r>
            <a:r>
              <a:rPr lang="zh-CN" altLang="en-US" sz="2400" dirty="0"/>
              <a:t>类型的那个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209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078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r>
              <a:rPr lang="zh-CN" altLang="en-US" sz="2400" b="1" dirty="0" smtClean="0"/>
              <a:t>淘宝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阿里搜索和广告业务：</a:t>
            </a:r>
            <a:r>
              <a:rPr lang="zh-CN" altLang="en-US" sz="2400" dirty="0" smtClean="0"/>
              <a:t>使用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解决</a:t>
            </a:r>
            <a:r>
              <a:rPr lang="zh-CN" altLang="en-US" sz="2400" dirty="0" smtClean="0">
                <a:solidFill>
                  <a:srgbClr val="FF0000"/>
                </a:solidFill>
              </a:rPr>
              <a:t>多次迭代的机器学习算法、高计算复杂度算法</a:t>
            </a:r>
            <a:r>
              <a:rPr lang="zh-CN" altLang="en-US" sz="2400" dirty="0" smtClean="0"/>
              <a:t>（例如推荐算法）。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>
                <a:solidFill>
                  <a:srgbClr val="3366FF"/>
                </a:solidFill>
              </a:rPr>
              <a:t>最初使用</a:t>
            </a:r>
            <a:r>
              <a:rPr lang="en-US" altLang="zh-CN" sz="2400" dirty="0" smtClean="0">
                <a:solidFill>
                  <a:srgbClr val="3366FF"/>
                </a:solidFill>
              </a:rPr>
              <a:t>Mahout</a:t>
            </a:r>
            <a:r>
              <a:rPr lang="zh-CN" altLang="en-US" sz="2400" dirty="0" smtClean="0">
                <a:solidFill>
                  <a:srgbClr val="3366FF"/>
                </a:solidFill>
              </a:rPr>
              <a:t> （</a:t>
            </a:r>
            <a:r>
              <a:rPr lang="en-US" altLang="zh-CN" sz="2400" dirty="0" smtClean="0">
                <a:solidFill>
                  <a:srgbClr val="3366FF"/>
                </a:solidFill>
              </a:rPr>
              <a:t>Apache Software Foundation</a:t>
            </a:r>
            <a:r>
              <a:rPr lang="zh-CN" altLang="en-US" sz="2400" dirty="0" smtClean="0">
                <a:solidFill>
                  <a:srgbClr val="3366FF"/>
                </a:solidFill>
              </a:rPr>
              <a:t>旗下的一个提供可扩展的机器学习领域经典算法实现的开源项目）或者自己写的</a:t>
            </a:r>
            <a:r>
              <a:rPr lang="en-US" altLang="zh-CN" sz="2400" dirty="0" smtClean="0">
                <a:solidFill>
                  <a:srgbClr val="3366FF"/>
                </a:solidFill>
              </a:rPr>
              <a:t>MR</a:t>
            </a:r>
            <a:r>
              <a:rPr lang="zh-CN" altLang="en-US" sz="2400" dirty="0" smtClean="0">
                <a:solidFill>
                  <a:srgbClr val="3366FF"/>
                </a:solidFill>
              </a:rPr>
              <a:t>来解决复杂的机器学习，效率低而且代码不易维护。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b="1" dirty="0" smtClean="0"/>
              <a:t>生产中的计算场景</a:t>
            </a:r>
            <a:r>
              <a:rPr lang="zh-CN" altLang="en-US" sz="2400" dirty="0" smtClean="0"/>
              <a:t>（利用</a:t>
            </a:r>
            <a:r>
              <a:rPr lang="en-US" altLang="zh-CN" sz="2400" dirty="0" err="1" smtClean="0"/>
              <a:t>Graphx</a:t>
            </a:r>
            <a:r>
              <a:rPr lang="zh-CN" altLang="en-US" sz="2400" dirty="0" smtClean="0"/>
              <a:t>）：基于度分布的中枢节点发现、基于最大连通图的社区发现、基于三角形计数的关系衡量、基于随机游走的用户属性传播等。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优：复用</a:t>
            </a:r>
            <a:r>
              <a:rPr lang="en-US" altLang="zh-CN" dirty="0"/>
              <a:t>RDD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8895" y="1340768"/>
            <a:ext cx="8183562" cy="5040560"/>
          </a:xfrm>
        </p:spPr>
        <p:txBody>
          <a:bodyPr/>
          <a:lstStyle/>
          <a:p>
            <a:r>
              <a:rPr lang="en-US" altLang="zh-CN" sz="2400" dirty="0" err="1" smtClean="0"/>
              <a:t>JavaPairRDD</a:t>
            </a:r>
            <a:r>
              <a:rPr lang="en-US" altLang="zh-CN" sz="2400" dirty="0" smtClean="0"/>
              <a:t>&lt;Long</a:t>
            </a:r>
            <a:r>
              <a:rPr lang="en-US" altLang="zh-CN" sz="2400" dirty="0"/>
              <a:t>, String&gt; rdd1 = ... </a:t>
            </a:r>
            <a:r>
              <a:rPr lang="en-US" altLang="zh-CN" sz="2400" dirty="0" err="1"/>
              <a:t>JavaRDD</a:t>
            </a:r>
            <a:r>
              <a:rPr lang="en-US" altLang="zh-CN" sz="2400" dirty="0"/>
              <a:t>&lt;String&gt; rdd2 = rdd1.map(...) </a:t>
            </a:r>
            <a:r>
              <a:rPr lang="en-US" altLang="zh-CN" sz="2400" dirty="0" smtClean="0"/>
              <a:t>rdd1.reduceByKey</a:t>
            </a:r>
            <a:r>
              <a:rPr lang="en-US" altLang="zh-CN" sz="2400" dirty="0"/>
              <a:t>(...) rdd2.map(...) </a:t>
            </a:r>
            <a:endParaRPr lang="zh-CN" altLang="en-US" sz="2400" dirty="0" smtClean="0"/>
          </a:p>
          <a:p>
            <a:r>
              <a:rPr lang="zh-CN" altLang="en-US" sz="2400" dirty="0" smtClean="0">
                <a:latin typeface="Century Gothic" panose="020B0502020202020204" pitchFamily="34" charset="0"/>
              </a:rPr>
              <a:t>     ↓</a:t>
            </a:r>
            <a:endParaRPr lang="en-US" altLang="zh-CN" sz="2400" dirty="0" smtClean="0">
              <a:latin typeface="Century Gothic" panose="020B0502020202020204" pitchFamily="34" charset="0"/>
            </a:endParaRPr>
          </a:p>
          <a:p>
            <a:r>
              <a:rPr lang="en-US" altLang="zh-CN" sz="2400" dirty="0" err="1" smtClean="0"/>
              <a:t>JavaPairRDD</a:t>
            </a:r>
            <a:r>
              <a:rPr lang="en-US" altLang="zh-CN" sz="2400" dirty="0" smtClean="0"/>
              <a:t>&lt;Long</a:t>
            </a:r>
            <a:r>
              <a:rPr lang="en-US" altLang="zh-CN" sz="2400" dirty="0"/>
              <a:t>, String&gt; rdd1 = ... rdd1.reduceByKey(...) rdd1.map(tuple._2...) // </a:t>
            </a:r>
            <a:r>
              <a:rPr lang="zh-CN" altLang="en-US" sz="2400" dirty="0" smtClean="0"/>
              <a:t>相对于</a:t>
            </a:r>
            <a:r>
              <a:rPr lang="zh-CN" altLang="en-US" sz="2400" dirty="0"/>
              <a:t>第一种</a:t>
            </a:r>
            <a:r>
              <a:rPr lang="zh-CN" altLang="en-US" sz="2400" dirty="0" smtClean="0"/>
              <a:t>方式，“减少”了</a:t>
            </a:r>
            <a:r>
              <a:rPr lang="zh-CN" altLang="en-US" sz="2400" dirty="0"/>
              <a:t>一次</a:t>
            </a:r>
            <a:r>
              <a:rPr lang="en-US" altLang="zh-CN" sz="2400" dirty="0"/>
              <a:t>rdd2</a:t>
            </a:r>
            <a:r>
              <a:rPr lang="zh-CN" altLang="en-US" sz="2400" dirty="0"/>
              <a:t>的计算开销。 </a:t>
            </a:r>
            <a:endParaRPr lang="en-US" altLang="zh-CN" sz="2400" dirty="0" smtClean="0"/>
          </a:p>
          <a:p>
            <a:r>
              <a:rPr lang="zh-CN" altLang="en-US" sz="2400" dirty="0" smtClean="0"/>
              <a:t>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然而，优化并未实际产生，因为对</a:t>
            </a:r>
            <a:r>
              <a:rPr lang="en-US" altLang="zh-CN" sz="2400" dirty="0" smtClean="0">
                <a:solidFill>
                  <a:srgbClr val="FF0000"/>
                </a:solidFill>
              </a:rPr>
              <a:t>rdd1</a:t>
            </a:r>
            <a:r>
              <a:rPr lang="zh-CN" altLang="en-US" sz="2400" dirty="0" smtClean="0">
                <a:solidFill>
                  <a:srgbClr val="FF0000"/>
                </a:solidFill>
              </a:rPr>
              <a:t>执行</a:t>
            </a:r>
            <a:r>
              <a:rPr lang="zh-CN" altLang="en-US" sz="2400" dirty="0">
                <a:solidFill>
                  <a:srgbClr val="FF0000"/>
                </a:solidFill>
              </a:rPr>
              <a:t>了两次算子操作，</a:t>
            </a:r>
            <a:r>
              <a:rPr lang="en-US" altLang="zh-CN" sz="2400" dirty="0">
                <a:solidFill>
                  <a:srgbClr val="FF0000"/>
                </a:solidFill>
              </a:rPr>
              <a:t>rdd1</a:t>
            </a:r>
            <a:r>
              <a:rPr lang="zh-CN" altLang="en-US" sz="2400" dirty="0">
                <a:solidFill>
                  <a:srgbClr val="FF0000"/>
                </a:solidFill>
              </a:rPr>
              <a:t>实际上还是会</a:t>
            </a:r>
            <a:r>
              <a:rPr lang="zh-CN" altLang="en-US" sz="2400" dirty="0" smtClean="0">
                <a:solidFill>
                  <a:srgbClr val="FF0000"/>
                </a:solidFill>
              </a:rPr>
              <a:t>被调用生成两</a:t>
            </a:r>
            <a:r>
              <a:rPr lang="zh-CN" altLang="en-US" sz="2400" dirty="0">
                <a:solidFill>
                  <a:srgbClr val="FF0000"/>
                </a:solidFill>
              </a:rPr>
              <a:t>次</a:t>
            </a:r>
            <a:r>
              <a:rPr lang="zh-CN" altLang="en-US" sz="2400" dirty="0" smtClean="0">
                <a:solidFill>
                  <a:srgbClr val="FF0000"/>
                </a:solidFill>
              </a:rPr>
              <a:t>。</a:t>
            </a:r>
            <a:r>
              <a:rPr lang="zh-CN" altLang="en-US" sz="2400" dirty="0" smtClean="0">
                <a:solidFill>
                  <a:srgbClr val="FF0000"/>
                </a:solidFill>
                <a:sym typeface="Symbol" panose="05050102010706020507" pitchFamily="18" charset="2"/>
              </a:rPr>
              <a:t></a:t>
            </a:r>
            <a:r>
              <a:rPr lang="zh-CN" altLang="en-US" sz="2400" dirty="0" smtClean="0">
                <a:solidFill>
                  <a:srgbClr val="FF0000"/>
                </a:solidFill>
              </a:rPr>
              <a:t>需要配合原则“对</a:t>
            </a:r>
            <a:r>
              <a:rPr lang="zh-CN" altLang="en-US" sz="2400" dirty="0">
                <a:solidFill>
                  <a:srgbClr val="FF0000"/>
                </a:solidFill>
              </a:rPr>
              <a:t>多次使用的</a:t>
            </a:r>
            <a:r>
              <a:rPr lang="en-US" altLang="zh-CN" sz="2400" dirty="0">
                <a:solidFill>
                  <a:srgbClr val="FF0000"/>
                </a:solidFill>
              </a:rPr>
              <a:t>RDD</a:t>
            </a:r>
            <a:r>
              <a:rPr lang="zh-CN" altLang="en-US" sz="2400" dirty="0">
                <a:solidFill>
                  <a:srgbClr val="FF0000"/>
                </a:solidFill>
              </a:rPr>
              <a:t>进行持久化</a:t>
            </a:r>
            <a:r>
              <a:rPr lang="zh-CN" altLang="en-US" sz="2400" dirty="0" smtClean="0">
                <a:solidFill>
                  <a:srgbClr val="FF0000"/>
                </a:solidFill>
              </a:rPr>
              <a:t>”，才能</a:t>
            </a:r>
            <a:r>
              <a:rPr lang="zh-CN" altLang="en-US" sz="2400" dirty="0">
                <a:solidFill>
                  <a:srgbClr val="FF0000"/>
                </a:solidFill>
              </a:rPr>
              <a:t>保证一个</a:t>
            </a:r>
            <a:r>
              <a:rPr lang="en-US" altLang="zh-CN" sz="2400" dirty="0">
                <a:solidFill>
                  <a:srgbClr val="FF0000"/>
                </a:solidFill>
              </a:rPr>
              <a:t>RDD</a:t>
            </a:r>
            <a:r>
              <a:rPr lang="zh-CN" altLang="en-US" sz="2400" dirty="0">
                <a:solidFill>
                  <a:srgbClr val="FF0000"/>
                </a:solidFill>
              </a:rPr>
              <a:t>被多次使用时只被计算一次。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54749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RDD</a:t>
            </a:r>
            <a:r>
              <a:rPr lang="zh-CN" altLang="en-US" dirty="0"/>
              <a:t>持久化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8750" y="1269306"/>
            <a:ext cx="8183562" cy="482399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对多次使用的</a:t>
            </a:r>
            <a:r>
              <a:rPr lang="en-US" altLang="zh-CN" sz="2400" b="1" dirty="0"/>
              <a:t>RDD</a:t>
            </a:r>
            <a:r>
              <a:rPr lang="zh-CN" altLang="en-US" sz="2400" b="1" dirty="0"/>
              <a:t>进行持久化</a:t>
            </a:r>
          </a:p>
          <a:p>
            <a:r>
              <a:rPr lang="zh-CN" altLang="en-US" sz="2400" dirty="0" smtClean="0"/>
              <a:t>     当多次</a:t>
            </a:r>
            <a:r>
              <a:rPr lang="zh-CN" altLang="en-US" sz="2400" dirty="0"/>
              <a:t>对一个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做算子</a:t>
            </a:r>
            <a:r>
              <a:rPr lang="zh-CN" altLang="en-US" sz="2400" dirty="0"/>
              <a:t>操作后</a:t>
            </a:r>
            <a:r>
              <a:rPr lang="zh-CN" altLang="en-US" sz="2400" dirty="0" smtClean="0"/>
              <a:t>，实现</a:t>
            </a:r>
            <a:r>
              <a:rPr lang="en-US" altLang="zh-CN" sz="2400" dirty="0"/>
              <a:t>Spark</a:t>
            </a:r>
            <a:r>
              <a:rPr lang="zh-CN" altLang="en-US" sz="2400" dirty="0" smtClean="0"/>
              <a:t>作业的第一步优化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尽量复用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00000"/>
              </a:lnSpc>
            </a:pPr>
            <a:r>
              <a:rPr lang="en-US" altLang="zh-CN" sz="2400" dirty="0">
                <a:solidFill>
                  <a:srgbClr val="3366FF"/>
                </a:solidFill>
              </a:rPr>
              <a:t>Spark</a:t>
            </a:r>
            <a:r>
              <a:rPr lang="zh-CN" altLang="en-US" sz="2400" dirty="0">
                <a:solidFill>
                  <a:srgbClr val="3366FF"/>
                </a:solidFill>
              </a:rPr>
              <a:t>对一个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执行多次算子的默认原理：每次对一个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执行一个算子操作时，都会重新从源头处计算生成该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，然后再对其执行算子操作。性能较差。</a:t>
            </a:r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此时可进行</a:t>
            </a:r>
            <a:r>
              <a:rPr lang="zh-CN" altLang="en-US" sz="2400" dirty="0"/>
              <a:t>第二步</a:t>
            </a:r>
            <a:r>
              <a:rPr lang="zh-CN" altLang="en-US" sz="2400" dirty="0" smtClean="0"/>
              <a:t>优化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持久化，从而保证</a:t>
            </a:r>
            <a:r>
              <a:rPr lang="zh-CN" altLang="en-US" sz="2400" dirty="0"/>
              <a:t>对一个</a:t>
            </a:r>
            <a:r>
              <a:rPr lang="en-US" altLang="zh-CN" sz="2400" dirty="0"/>
              <a:t>RDD</a:t>
            </a:r>
            <a:r>
              <a:rPr lang="zh-CN" altLang="en-US" sz="2400" dirty="0"/>
              <a:t>执行多次算子操作时</a:t>
            </a:r>
            <a:r>
              <a:rPr lang="zh-CN" altLang="en-US" sz="2400" dirty="0" smtClean="0"/>
              <a:t>，该</a:t>
            </a:r>
            <a:r>
              <a:rPr lang="en-US" altLang="zh-CN" sz="2400" dirty="0" smtClean="0"/>
              <a:t>RDD</a:t>
            </a:r>
            <a:r>
              <a:rPr lang="zh-CN" altLang="en-US" sz="2400" dirty="0"/>
              <a:t>本身</a:t>
            </a:r>
            <a:r>
              <a:rPr lang="zh-CN" altLang="en-US" sz="2400" dirty="0" smtClean="0"/>
              <a:t>仅被</a:t>
            </a:r>
            <a:r>
              <a:rPr lang="zh-CN" altLang="en-US" sz="2400" dirty="0"/>
              <a:t>计算一次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   持久化后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数据保存在内存</a:t>
            </a:r>
            <a:r>
              <a:rPr lang="zh-CN" altLang="en-US" sz="2400" dirty="0"/>
              <a:t>或者磁盘</a:t>
            </a:r>
            <a:r>
              <a:rPr lang="zh-CN" altLang="en-US" sz="2400" dirty="0" smtClean="0"/>
              <a:t>中，以后</a:t>
            </a:r>
            <a:r>
              <a:rPr lang="zh-CN" altLang="en-US" sz="2400" dirty="0"/>
              <a:t>每次对该</a:t>
            </a:r>
            <a:r>
              <a:rPr lang="en-US" altLang="zh-CN" sz="2400" dirty="0"/>
              <a:t>RDD</a:t>
            </a:r>
            <a:r>
              <a:rPr lang="zh-CN" altLang="en-US" sz="2400" dirty="0"/>
              <a:t>进行算子操作</a:t>
            </a:r>
            <a:r>
              <a:rPr lang="zh-CN" altLang="en-US" sz="2400" dirty="0" smtClean="0"/>
              <a:t>时不再从</a:t>
            </a:r>
            <a:r>
              <a:rPr lang="zh-CN" altLang="en-US" sz="2400" dirty="0"/>
              <a:t>源头处重新计算一遍该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，而是从内存</a:t>
            </a:r>
            <a:r>
              <a:rPr lang="zh-CN" altLang="en-US" sz="2400" dirty="0"/>
              <a:t>或磁盘提取持久化的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数据再执行算子。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80342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RDD</a:t>
            </a:r>
            <a:r>
              <a:rPr lang="zh-CN" altLang="en-US" dirty="0"/>
              <a:t>持久化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en-US" altLang="zh-CN" sz="2400" dirty="0" err="1"/>
              <a:t>val</a:t>
            </a:r>
            <a:r>
              <a:rPr lang="en-US" altLang="zh-CN" sz="2400" dirty="0"/>
              <a:t> rdd1 = </a:t>
            </a:r>
            <a:r>
              <a:rPr lang="en-US" altLang="zh-CN" sz="2400" dirty="0" err="1"/>
              <a:t>sc.textFile</a:t>
            </a:r>
            <a:r>
              <a:rPr lang="en-US" altLang="zh-CN" sz="2400" dirty="0"/>
              <a:t>("</a:t>
            </a:r>
            <a:r>
              <a:rPr lang="en-US" altLang="zh-CN" sz="2400" dirty="0" err="1"/>
              <a:t>hdfs</a:t>
            </a:r>
            <a:r>
              <a:rPr lang="en-US" altLang="zh-CN" sz="2400" dirty="0"/>
              <a:t>://</a:t>
            </a:r>
            <a:r>
              <a:rPr lang="en-US" altLang="zh-CN" sz="2400" dirty="0" smtClean="0"/>
              <a:t>192.168.0.1:9000</a:t>
            </a:r>
          </a:p>
          <a:p>
            <a:r>
              <a:rPr lang="en-US" altLang="zh-CN" sz="2400" dirty="0" smtClean="0"/>
              <a:t>    /</a:t>
            </a:r>
            <a:r>
              <a:rPr lang="en-US" altLang="zh-CN" sz="2400" dirty="0"/>
              <a:t>hello.txt").</a:t>
            </a:r>
            <a:r>
              <a:rPr lang="en-US" altLang="zh-CN" sz="2400" dirty="0" smtClean="0"/>
              <a:t>persist(</a:t>
            </a:r>
            <a:r>
              <a:rPr lang="en-US" altLang="zh-CN" sz="2400" dirty="0" err="1" smtClean="0"/>
              <a:t>StorageLevel</a:t>
            </a:r>
            <a:endParaRPr lang="en-US" altLang="zh-CN" sz="2400" dirty="0" smtClean="0"/>
          </a:p>
          <a:p>
            <a:r>
              <a:rPr lang="en-US" altLang="zh-CN" sz="2400" dirty="0" smtClean="0"/>
              <a:t>    .</a:t>
            </a:r>
            <a:r>
              <a:rPr lang="en-US" altLang="zh-CN" sz="2400" dirty="0"/>
              <a:t>MEMORY_AND_DISK_SER) rdd1.map(...) 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rdd1.reduce</a:t>
            </a:r>
            <a:r>
              <a:rPr lang="en-US" altLang="zh-CN" sz="2400" dirty="0"/>
              <a:t>(...)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     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StorageLevel.MEMORY_AND_DISK_SER</a:t>
            </a:r>
            <a:r>
              <a:rPr lang="zh-CN" altLang="en-US" sz="2400" dirty="0" smtClean="0">
                <a:solidFill>
                  <a:srgbClr val="3366FF"/>
                </a:solidFill>
              </a:rPr>
              <a:t>：内存</a:t>
            </a:r>
            <a:r>
              <a:rPr lang="zh-CN" altLang="en-US" sz="2400" dirty="0">
                <a:solidFill>
                  <a:srgbClr val="3366FF"/>
                </a:solidFill>
              </a:rPr>
              <a:t>充足时优先持久化到内存中，内存不充足时持久化到磁盘文件中。 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 smtClean="0"/>
              <a:t>     其中</a:t>
            </a:r>
            <a:r>
              <a:rPr lang="zh-CN" altLang="en-US" sz="2400" dirty="0"/>
              <a:t>的</a:t>
            </a:r>
            <a:r>
              <a:rPr lang="en-US" altLang="zh-CN" sz="2400" dirty="0"/>
              <a:t>_SER</a:t>
            </a:r>
            <a:r>
              <a:rPr lang="zh-CN" altLang="en-US" sz="2400" dirty="0"/>
              <a:t>后缀</a:t>
            </a:r>
            <a:r>
              <a:rPr lang="zh-CN" altLang="en-US" sz="2400" dirty="0" smtClean="0"/>
              <a:t>表示使用</a:t>
            </a:r>
            <a:r>
              <a:rPr lang="zh-CN" altLang="en-US" sz="2400" dirty="0"/>
              <a:t>序列化的方式来保存</a:t>
            </a:r>
            <a:r>
              <a:rPr lang="en-US" altLang="zh-CN" sz="2400" dirty="0"/>
              <a:t>RDD</a:t>
            </a:r>
            <a:r>
              <a:rPr lang="zh-CN" altLang="en-US" sz="2400" dirty="0"/>
              <a:t>数据，此时</a:t>
            </a:r>
            <a:r>
              <a:rPr lang="en-US" altLang="zh-CN" sz="2400" dirty="0"/>
              <a:t>RDD</a:t>
            </a:r>
            <a:r>
              <a:rPr lang="zh-CN" altLang="en-US" sz="2400" dirty="0"/>
              <a:t>中的</a:t>
            </a:r>
            <a:r>
              <a:rPr lang="zh-CN" altLang="en-US" sz="2400" dirty="0" smtClean="0"/>
              <a:t>每个分区都会</a:t>
            </a:r>
            <a:r>
              <a:rPr lang="zh-CN" altLang="en-US" sz="2400" dirty="0"/>
              <a:t>序列化成一个大的字节</a:t>
            </a:r>
            <a:r>
              <a:rPr lang="zh-CN" altLang="en-US" sz="2400" dirty="0" smtClean="0"/>
              <a:t>数组后再</a:t>
            </a:r>
            <a:r>
              <a:rPr lang="zh-CN" altLang="en-US" sz="2400" dirty="0"/>
              <a:t>持久</a:t>
            </a:r>
            <a:r>
              <a:rPr lang="zh-CN" altLang="en-US" sz="2400" dirty="0" smtClean="0"/>
              <a:t>化存储从而减少对</a:t>
            </a:r>
            <a:r>
              <a:rPr lang="zh-CN" altLang="en-US" sz="2400" dirty="0"/>
              <a:t>内存</a:t>
            </a:r>
            <a:r>
              <a:rPr lang="en-US" altLang="zh-CN" sz="2400" dirty="0"/>
              <a:t>/</a:t>
            </a:r>
            <a:r>
              <a:rPr lang="zh-CN" altLang="en-US" sz="2400" dirty="0"/>
              <a:t>磁盘的占用</a:t>
            </a:r>
            <a:r>
              <a:rPr lang="zh-CN" altLang="en-US" sz="2400" dirty="0" smtClean="0"/>
              <a:t>量。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8125305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coalesce</a:t>
            </a:r>
            <a:r>
              <a:rPr lang="zh-CN" altLang="en-US" dirty="0" smtClean="0"/>
              <a:t>调整分区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268760"/>
            <a:ext cx="8183562" cy="513623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使用</a:t>
            </a:r>
            <a:r>
              <a:rPr lang="en-US" altLang="zh-CN" sz="2400" b="1" dirty="0"/>
              <a:t>filter</a:t>
            </a:r>
            <a:r>
              <a:rPr lang="zh-CN" altLang="en-US" sz="2400" b="1" dirty="0"/>
              <a:t>之后进行</a:t>
            </a:r>
            <a:r>
              <a:rPr lang="en-US" altLang="zh-CN" sz="2400" b="1" dirty="0"/>
              <a:t>coalesce</a:t>
            </a:r>
            <a:r>
              <a:rPr lang="zh-CN" altLang="en-US" sz="2400" b="1" dirty="0" smtClean="0"/>
              <a:t>操作</a:t>
            </a:r>
            <a:endParaRPr lang="en-US" altLang="zh-CN" sz="2400" b="1" dirty="0"/>
          </a:p>
          <a:p>
            <a:r>
              <a:rPr lang="en-US" altLang="zh-CN" sz="2400" b="1" dirty="0" smtClean="0"/>
              <a:t>     </a:t>
            </a:r>
            <a:r>
              <a:rPr lang="zh-CN" altLang="en-US" sz="2400" dirty="0" smtClean="0"/>
              <a:t>通常</a:t>
            </a:r>
            <a:r>
              <a:rPr lang="zh-CN" altLang="en-US" sz="2400" dirty="0"/>
              <a:t>对一个</a:t>
            </a:r>
            <a:r>
              <a:rPr lang="en-US" altLang="zh-CN" sz="2400" dirty="0"/>
              <a:t>RDD</a:t>
            </a:r>
            <a:r>
              <a:rPr lang="zh-CN" altLang="en-US" sz="2400" dirty="0"/>
              <a:t>执行</a:t>
            </a:r>
            <a:r>
              <a:rPr lang="en-US" altLang="zh-CN" sz="2400" dirty="0"/>
              <a:t>filter</a:t>
            </a:r>
            <a:r>
              <a:rPr lang="zh-CN" altLang="en-US" sz="2400" dirty="0"/>
              <a:t>算子过滤掉</a:t>
            </a:r>
            <a:r>
              <a:rPr lang="en-US" altLang="zh-CN" sz="2400" dirty="0"/>
              <a:t>RDD</a:t>
            </a:r>
            <a:r>
              <a:rPr lang="zh-CN" altLang="en-US" sz="2400" dirty="0"/>
              <a:t>中较多数据后</a:t>
            </a:r>
            <a:r>
              <a:rPr lang="zh-CN" altLang="en-US" sz="2400" dirty="0" smtClean="0"/>
              <a:t>（如</a:t>
            </a:r>
            <a:r>
              <a:rPr lang="en-US" altLang="zh-CN" sz="2400" dirty="0"/>
              <a:t>30%</a:t>
            </a:r>
            <a:r>
              <a:rPr lang="zh-CN" altLang="en-US" sz="2400" dirty="0"/>
              <a:t>以上的数据），建议使用</a:t>
            </a:r>
            <a:r>
              <a:rPr lang="en-US" altLang="zh-CN" sz="2400" dirty="0"/>
              <a:t>coalesce</a:t>
            </a:r>
            <a:r>
              <a:rPr lang="zh-CN" altLang="en-US" sz="2400" dirty="0" smtClean="0"/>
              <a:t>算子来</a:t>
            </a:r>
            <a:r>
              <a:rPr lang="zh-CN" altLang="en-US" sz="2400" dirty="0"/>
              <a:t>将</a:t>
            </a:r>
            <a:r>
              <a:rPr lang="en-US" altLang="zh-CN" sz="2400" dirty="0"/>
              <a:t>RDD</a:t>
            </a:r>
            <a:r>
              <a:rPr lang="zh-CN" altLang="en-US" sz="2400" dirty="0"/>
              <a:t>中的数据压缩到更少的</a:t>
            </a:r>
            <a:r>
              <a:rPr lang="en-US" altLang="zh-CN" sz="2400" dirty="0"/>
              <a:t>partition</a:t>
            </a:r>
            <a:r>
              <a:rPr lang="zh-CN" altLang="en-US" sz="2400" dirty="0"/>
              <a:t>中去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手动减少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的分区数量。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如果</a:t>
            </a:r>
            <a:r>
              <a:rPr lang="en-US" altLang="zh-CN" sz="2400" dirty="0" smtClean="0"/>
              <a:t>filter</a:t>
            </a:r>
            <a:r>
              <a:rPr lang="zh-CN" altLang="en-US" sz="2400" dirty="0" smtClean="0"/>
              <a:t>导致</a:t>
            </a:r>
            <a:r>
              <a:rPr lang="en-US" altLang="zh-CN" sz="2400" dirty="0" smtClean="0"/>
              <a:t>RDD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每个分区在被相应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处理时数据量不大，有些浪费资源。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此时</a:t>
            </a:r>
            <a:r>
              <a:rPr lang="zh-CN" altLang="en-US" sz="2400" dirty="0"/>
              <a:t>处理的</a:t>
            </a:r>
            <a:r>
              <a:rPr lang="en-US" altLang="zh-CN" sz="2400" dirty="0"/>
              <a:t>task</a:t>
            </a:r>
            <a:r>
              <a:rPr lang="zh-CN" altLang="en-US" sz="2400" dirty="0"/>
              <a:t>越多，可能速度反而越慢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    在某些场景下，用</a:t>
            </a:r>
            <a:r>
              <a:rPr lang="en-US" altLang="zh-CN" sz="2400" dirty="0"/>
              <a:t>coalesce</a:t>
            </a:r>
            <a:r>
              <a:rPr lang="zh-CN" altLang="en-US" sz="2400" dirty="0" smtClean="0"/>
              <a:t>减少分区数，从而使用</a:t>
            </a:r>
            <a:r>
              <a:rPr lang="zh-CN" altLang="en-US" sz="2400" dirty="0"/>
              <a:t>更少的</a:t>
            </a:r>
            <a:r>
              <a:rPr lang="en-US" altLang="zh-CN" sz="2400" dirty="0"/>
              <a:t>task</a:t>
            </a:r>
            <a:r>
              <a:rPr lang="zh-CN" altLang="en-US" sz="2400" dirty="0"/>
              <a:t>即可处理完所有</a:t>
            </a:r>
            <a:r>
              <a:rPr lang="zh-CN" altLang="en-US" sz="2400" dirty="0" smtClean="0"/>
              <a:t>的分区，可能提升性能。</a:t>
            </a:r>
            <a:endParaRPr lang="zh-CN" altLang="en-US" sz="2400" dirty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02042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优：广播变量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418782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广播大变量</a:t>
            </a:r>
            <a:endParaRPr lang="zh-CN" altLang="en-US" sz="2400" dirty="0"/>
          </a:p>
          <a:p>
            <a:r>
              <a:rPr lang="zh-CN" altLang="en-US" sz="2400" dirty="0" smtClean="0"/>
              <a:t>     当在</a:t>
            </a:r>
            <a:r>
              <a:rPr lang="zh-CN" altLang="en-US" sz="2400" dirty="0"/>
              <a:t>算子函数</a:t>
            </a:r>
            <a:r>
              <a:rPr lang="zh-CN" altLang="en-US" sz="2400" dirty="0" smtClean="0"/>
              <a:t>中需要使用</a:t>
            </a:r>
            <a:r>
              <a:rPr lang="zh-CN" altLang="en-US" sz="2400" dirty="0"/>
              <a:t>外部</a:t>
            </a:r>
            <a:r>
              <a:rPr lang="zh-CN" altLang="en-US" sz="2400" dirty="0" smtClean="0"/>
              <a:t>变量（</a:t>
            </a:r>
            <a:r>
              <a:rPr lang="zh-CN" altLang="en-US" sz="2400" dirty="0"/>
              <a:t>尤其是大变量，比如</a:t>
            </a:r>
            <a:r>
              <a:rPr lang="en-US" altLang="zh-CN" sz="2400" dirty="0"/>
              <a:t>100M</a:t>
            </a:r>
            <a:r>
              <a:rPr lang="zh-CN" altLang="en-US" sz="2400" dirty="0"/>
              <a:t>以上的大集合</a:t>
            </a:r>
            <a:r>
              <a:rPr lang="zh-CN" altLang="en-US" sz="2400" dirty="0" smtClean="0"/>
              <a:t>）时，应该</a:t>
            </a:r>
            <a:r>
              <a:rPr lang="zh-CN" altLang="en-US" sz="2400" dirty="0"/>
              <a:t>使用</a:t>
            </a:r>
            <a:r>
              <a:rPr lang="en-US" altLang="zh-CN" sz="2400" dirty="0"/>
              <a:t>Spark</a:t>
            </a:r>
            <a:r>
              <a:rPr lang="zh-CN" altLang="en-US" sz="2400" dirty="0"/>
              <a:t>的广播（</a:t>
            </a:r>
            <a:r>
              <a:rPr lang="en-US" altLang="zh-CN" sz="2400" dirty="0"/>
              <a:t>Broadcast</a:t>
            </a:r>
            <a:r>
              <a:rPr lang="zh-CN" altLang="en-US" sz="2400" dirty="0"/>
              <a:t>）功能来提升性能。</a:t>
            </a:r>
          </a:p>
          <a:p>
            <a:r>
              <a:rPr lang="zh-CN" altLang="en-US" sz="2400" dirty="0" smtClean="0"/>
              <a:t>     默认</a:t>
            </a:r>
            <a:r>
              <a:rPr lang="zh-CN" altLang="en-US" sz="2400" dirty="0"/>
              <a:t>情况</a:t>
            </a:r>
            <a:r>
              <a:rPr lang="zh-CN" altLang="en-US" sz="2400" dirty="0" smtClean="0"/>
              <a:t>下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会对算子</a:t>
            </a:r>
            <a:r>
              <a:rPr lang="zh-CN" altLang="en-US" sz="2400" dirty="0"/>
              <a:t>函数</a:t>
            </a:r>
            <a:r>
              <a:rPr lang="zh-CN" altLang="en-US" sz="2400" dirty="0" smtClean="0"/>
              <a:t>中用到的外部变量复制</a:t>
            </a:r>
            <a:r>
              <a:rPr lang="zh-CN" altLang="en-US" sz="2400" dirty="0"/>
              <a:t>多个副本，通过网络传输</a:t>
            </a:r>
            <a:r>
              <a:rPr lang="zh-CN" altLang="en-US" sz="2400" dirty="0" smtClean="0"/>
              <a:t>到每个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中。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如果变量比较大（如</a:t>
            </a:r>
            <a:r>
              <a:rPr lang="en-US" altLang="zh-CN" sz="2400" dirty="0"/>
              <a:t>100M</a:t>
            </a:r>
            <a:r>
              <a:rPr lang="zh-CN" altLang="en-US" sz="2400" dirty="0"/>
              <a:t>，甚至</a:t>
            </a:r>
            <a:r>
              <a:rPr lang="en-US" altLang="zh-CN" sz="2400" dirty="0"/>
              <a:t>1G</a:t>
            </a:r>
            <a:r>
              <a:rPr lang="zh-CN" altLang="en-US" sz="2400" dirty="0" smtClean="0"/>
              <a:t>），将导致大量的副本数据在</a:t>
            </a:r>
            <a:r>
              <a:rPr lang="zh-CN" altLang="en-US" sz="2400" dirty="0"/>
              <a:t>网络中传输的性能开销，以及在各个节点的</a:t>
            </a:r>
            <a:r>
              <a:rPr lang="en-US" altLang="zh-CN" sz="2400" dirty="0"/>
              <a:t>Executor</a:t>
            </a:r>
            <a:r>
              <a:rPr lang="zh-CN" altLang="en-US" sz="2400" dirty="0"/>
              <a:t>中占用过多</a:t>
            </a:r>
            <a:r>
              <a:rPr lang="zh-CN" altLang="en-US" sz="2400" dirty="0" smtClean="0"/>
              <a:t>内存的开销。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214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3851920" y="5745163"/>
            <a:ext cx="4104456" cy="612648"/>
          </a:xfrm>
          <a:prstGeom prst="wedgeRoundRectCallout">
            <a:avLst>
              <a:gd name="adj1" fmla="val -57580"/>
              <a:gd name="adj2" fmla="val -5751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内有多个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线程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4333426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优：广播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zh-CN" altLang="en-US" sz="2400" dirty="0" smtClean="0"/>
              <a:t>在</a:t>
            </a:r>
            <a:r>
              <a:rPr lang="zh-CN" altLang="en-US" sz="2400" dirty="0"/>
              <a:t>算子函数中使用广播变量时，首先会判断当前</a:t>
            </a:r>
            <a:r>
              <a:rPr lang="en-US" altLang="zh-CN" sz="2400" dirty="0"/>
              <a:t>task</a:t>
            </a:r>
            <a:r>
              <a:rPr lang="zh-CN" altLang="en-US" sz="2400" dirty="0"/>
              <a:t>所在</a:t>
            </a:r>
            <a:r>
              <a:rPr lang="en-US" altLang="zh-CN" sz="2400" dirty="0"/>
              <a:t>Executor</a:t>
            </a:r>
            <a:r>
              <a:rPr lang="zh-CN" altLang="en-US" sz="2400" dirty="0"/>
              <a:t>内存中是否有变量副本，如果有则直接使用；如果没有则</a:t>
            </a:r>
            <a:r>
              <a:rPr lang="zh-CN" altLang="en-US" sz="2400" dirty="0">
                <a:solidFill>
                  <a:schemeClr val="accent1"/>
                </a:solidFill>
              </a:rPr>
              <a:t>从</a:t>
            </a:r>
            <a:r>
              <a:rPr lang="en-US" altLang="zh-CN" sz="2400" dirty="0">
                <a:solidFill>
                  <a:schemeClr val="accent1"/>
                </a:solidFill>
              </a:rPr>
              <a:t>Driver</a:t>
            </a:r>
            <a:r>
              <a:rPr lang="zh-CN" altLang="en-US" sz="2400" dirty="0">
                <a:solidFill>
                  <a:schemeClr val="accent1"/>
                </a:solidFill>
              </a:rPr>
              <a:t>或者其他</a:t>
            </a:r>
            <a:r>
              <a:rPr lang="en-US" altLang="zh-CN" sz="2400" dirty="0">
                <a:solidFill>
                  <a:schemeClr val="accent1"/>
                </a:solidFill>
              </a:rPr>
              <a:t>Executor</a:t>
            </a:r>
            <a:r>
              <a:rPr lang="zh-CN" altLang="en-US" sz="2400" dirty="0">
                <a:solidFill>
                  <a:schemeClr val="accent1"/>
                </a:solidFill>
              </a:rPr>
              <a:t>节点上</a:t>
            </a:r>
            <a:r>
              <a:rPr lang="zh-CN" altLang="en-US" sz="2400" dirty="0"/>
              <a:t>远程拉取一份放到本地</a:t>
            </a:r>
            <a:r>
              <a:rPr lang="en-US" altLang="zh-CN" sz="2400" dirty="0"/>
              <a:t>Executor</a:t>
            </a:r>
            <a:r>
              <a:rPr lang="zh-CN" altLang="en-US" sz="2400" dirty="0"/>
              <a:t>内存中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  <a:endParaRPr lang="en-US" altLang="zh-CN" sz="2400" dirty="0" smtClean="0"/>
          </a:p>
          <a:p>
            <a:r>
              <a:rPr lang="zh-CN" altLang="en-US" sz="2400" dirty="0" smtClean="0"/>
              <a:t>每个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内存</a:t>
            </a:r>
            <a:r>
              <a:rPr lang="zh-CN" altLang="en-US" sz="2400" dirty="0" smtClean="0"/>
              <a:t>中只</a:t>
            </a:r>
            <a:r>
              <a:rPr lang="zh-CN" altLang="en-US" sz="2400" dirty="0"/>
              <a:t>会驻留一份广播变量副本</a:t>
            </a:r>
            <a:r>
              <a:rPr lang="zh-CN" altLang="en-US" sz="2400" dirty="0" smtClean="0"/>
              <a:t>。一个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多个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线程共享那</a:t>
            </a:r>
            <a:r>
              <a:rPr lang="zh-CN" altLang="en-US" sz="2400" dirty="0"/>
              <a:t>份变量副本</a:t>
            </a:r>
            <a:r>
              <a:rPr lang="zh-CN" altLang="en-US" sz="2400" dirty="0" smtClean="0"/>
              <a:t>。 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  <a:endParaRPr lang="en-US" altLang="zh-CN" sz="2400" dirty="0"/>
          </a:p>
          <a:p>
            <a:r>
              <a:rPr lang="zh-CN" altLang="en-US" sz="2400" dirty="0" smtClean="0"/>
              <a:t>大大</a:t>
            </a:r>
            <a:r>
              <a:rPr lang="zh-CN" altLang="en-US" sz="2400" dirty="0"/>
              <a:t>减少</a:t>
            </a:r>
            <a:r>
              <a:rPr lang="zh-CN" altLang="en-US" sz="2400" dirty="0" smtClean="0"/>
              <a:t>变量的副本数，减少</a:t>
            </a:r>
            <a:r>
              <a:rPr lang="zh-CN" altLang="en-US" sz="2400" dirty="0"/>
              <a:t>网络</a:t>
            </a:r>
            <a:r>
              <a:rPr lang="zh-CN" altLang="en-US" sz="2400" dirty="0" smtClean="0"/>
              <a:t>传输和内存开销，降低内存垃圾回收的</a:t>
            </a:r>
            <a:r>
              <a:rPr lang="zh-CN" altLang="en-US" sz="2400" dirty="0"/>
              <a:t>频率。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8881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优：广播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// </a:t>
            </a:r>
            <a:r>
              <a:rPr lang="zh-CN" altLang="en-US" sz="2400" dirty="0" smtClean="0"/>
              <a:t>在</a:t>
            </a:r>
            <a:r>
              <a:rPr lang="zh-CN" altLang="en-US" sz="2400" dirty="0"/>
              <a:t>算子函数</a:t>
            </a:r>
            <a:r>
              <a:rPr lang="zh-CN" altLang="en-US" sz="2400" dirty="0" smtClean="0"/>
              <a:t>中使用</a:t>
            </a:r>
            <a:r>
              <a:rPr lang="zh-CN" altLang="en-US" sz="2400" dirty="0"/>
              <a:t>了</a:t>
            </a:r>
            <a:r>
              <a:rPr lang="zh-CN" altLang="en-US" sz="2400" dirty="0" smtClean="0"/>
              <a:t>外部变量，此时每个</a:t>
            </a:r>
            <a:r>
              <a:rPr lang="en-US" altLang="zh-CN" sz="2400" dirty="0"/>
              <a:t>task</a:t>
            </a:r>
            <a:r>
              <a:rPr lang="zh-CN" altLang="en-US" sz="2400" dirty="0"/>
              <a:t>都会有一份</a:t>
            </a:r>
            <a:r>
              <a:rPr lang="en-US" altLang="zh-CN" sz="2400" dirty="0"/>
              <a:t>list1</a:t>
            </a:r>
            <a:r>
              <a:rPr lang="zh-CN" altLang="en-US" sz="2400" dirty="0"/>
              <a:t>的副本。 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list1 = ... </a:t>
            </a:r>
            <a:endParaRPr lang="en-US" altLang="zh-CN" sz="2400" dirty="0" smtClean="0"/>
          </a:p>
          <a:p>
            <a:r>
              <a:rPr lang="en-US" altLang="zh-CN" sz="2400" dirty="0" smtClean="0"/>
              <a:t>rdd1.map(list1...)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  <a:endParaRPr lang="en-US" altLang="zh-CN" sz="2400" dirty="0"/>
          </a:p>
          <a:p>
            <a:r>
              <a:rPr lang="en-US" altLang="zh-CN" sz="2400" dirty="0"/>
              <a:t>// </a:t>
            </a:r>
            <a:r>
              <a:rPr lang="zh-CN" altLang="en-US" sz="2400" dirty="0" smtClean="0"/>
              <a:t>将</a:t>
            </a:r>
            <a:r>
              <a:rPr lang="en-US" altLang="zh-CN" sz="2400" dirty="0"/>
              <a:t>list1</a:t>
            </a:r>
            <a:r>
              <a:rPr lang="zh-CN" altLang="en-US" sz="2400" dirty="0"/>
              <a:t>封装成了</a:t>
            </a:r>
            <a:r>
              <a:rPr lang="en-US" altLang="zh-CN" sz="2400" dirty="0"/>
              <a:t>Broadcast</a:t>
            </a:r>
            <a:r>
              <a:rPr lang="zh-CN" altLang="en-US" sz="2400" dirty="0"/>
              <a:t>类型的广播变量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list1 = ... </a:t>
            </a: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list1Broadcast = </a:t>
            </a:r>
            <a:r>
              <a:rPr lang="en-US" altLang="zh-CN" sz="2400" dirty="0" err="1"/>
              <a:t>sc.broadcast</a:t>
            </a:r>
            <a:r>
              <a:rPr lang="en-US" altLang="zh-CN" sz="2400" dirty="0"/>
              <a:t>(list1) rdd1.map(list1Broadcast...)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063665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优：广播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当两个数据集</a:t>
            </a:r>
            <a:r>
              <a:rPr lang="zh-CN" altLang="en-US" sz="2400" b="1" dirty="0" smtClean="0"/>
              <a:t>需要</a:t>
            </a:r>
            <a:r>
              <a:rPr lang="en-US" altLang="zh-CN" sz="2400" b="1" dirty="0" smtClean="0"/>
              <a:t>join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时候，</a:t>
            </a:r>
            <a:r>
              <a:rPr lang="zh-CN" altLang="en-US" sz="2400" b="1" dirty="0" smtClean="0"/>
              <a:t>避免</a:t>
            </a:r>
            <a:r>
              <a:rPr lang="en-US" altLang="zh-CN" sz="2400" b="1" dirty="0" smtClean="0"/>
              <a:t>shuffle</a:t>
            </a:r>
            <a:r>
              <a:rPr lang="zh-CN" altLang="en-US" sz="2400" b="1" dirty="0" smtClean="0"/>
              <a:t>的</a:t>
            </a:r>
            <a:r>
              <a:rPr lang="zh-CN" altLang="en-US" sz="2400" b="1" dirty="0"/>
              <a:t>一个方法是</a:t>
            </a:r>
            <a:r>
              <a:rPr lang="zh-CN" altLang="en-US" sz="2400" b="1" dirty="0" smtClean="0"/>
              <a:t>使用</a:t>
            </a:r>
            <a:r>
              <a:rPr lang="en-US" altLang="zh-CN" sz="2400" b="1" dirty="0" smtClean="0"/>
              <a:t>broadcast </a:t>
            </a:r>
            <a:r>
              <a:rPr lang="en-US" altLang="zh-CN" sz="2400" b="1" dirty="0"/>
              <a:t>variables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r>
              <a:rPr lang="zh-CN" altLang="en-US" sz="2400" dirty="0" smtClean="0"/>
              <a:t>      如果</a:t>
            </a:r>
            <a:r>
              <a:rPr lang="zh-CN" altLang="en-US" sz="2400" dirty="0"/>
              <a:t>一个数据集小到</a:t>
            </a:r>
            <a:r>
              <a:rPr lang="zh-CN" altLang="en-US" sz="2400" dirty="0" smtClean="0"/>
              <a:t>能够放入一个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的</a:t>
            </a:r>
            <a:r>
              <a:rPr lang="zh-CN" altLang="en-US" sz="2400" dirty="0"/>
              <a:t>内存中，那么它就可以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中</a:t>
            </a:r>
            <a:r>
              <a:rPr lang="zh-CN" altLang="en-US" sz="2400" dirty="0"/>
              <a:t>写入到一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hash </a:t>
            </a:r>
            <a:r>
              <a:rPr lang="en-US" altLang="zh-CN" sz="2400" dirty="0"/>
              <a:t>table</a:t>
            </a:r>
            <a:r>
              <a:rPr lang="zh-CN" altLang="en-US" sz="2400" dirty="0"/>
              <a:t>中，</a:t>
            </a:r>
            <a:r>
              <a:rPr lang="zh-CN" altLang="en-US" sz="2400" dirty="0" smtClean="0"/>
              <a:t>然后</a:t>
            </a:r>
            <a:r>
              <a:rPr lang="en-US" altLang="zh-CN" sz="2400" dirty="0" smtClean="0"/>
              <a:t>broadcast</a:t>
            </a:r>
            <a:r>
              <a:rPr lang="zh-CN" altLang="en-US" sz="2400" dirty="0" smtClean="0"/>
              <a:t>到</a:t>
            </a:r>
            <a:r>
              <a:rPr lang="zh-CN" altLang="en-US" sz="2400" dirty="0"/>
              <a:t>所有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。然后</a:t>
            </a:r>
            <a:r>
              <a:rPr lang="en-US" altLang="zh-CN" sz="2400" dirty="0" smtClean="0"/>
              <a:t>map  transformation</a:t>
            </a:r>
            <a:r>
              <a:rPr lang="zh-CN" altLang="en-US" sz="2400" dirty="0" smtClean="0"/>
              <a:t>可以引用该</a:t>
            </a:r>
            <a:r>
              <a:rPr lang="en-US" altLang="zh-CN" sz="2400" dirty="0" smtClean="0"/>
              <a:t>hash table</a:t>
            </a:r>
            <a:r>
              <a:rPr lang="zh-CN" altLang="en-US" sz="2400" dirty="0" smtClean="0"/>
              <a:t>作</a:t>
            </a:r>
            <a:r>
              <a:rPr lang="zh-CN" altLang="en-US" sz="2400" dirty="0"/>
              <a:t>查询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605771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优：广播</a:t>
            </a:r>
            <a:r>
              <a:rPr lang="zh-CN" altLang="en-US" dirty="0"/>
              <a:t>变量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/>
              <a:t>val</a:t>
            </a:r>
            <a:r>
              <a:rPr lang="en-US" altLang="zh-CN" sz="2400" dirty="0"/>
              <a:t> rdd3 = rdd1.join(rdd2) 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Century Gothic" panose="020B0502020202020204" pitchFamily="34" charset="0"/>
              </a:rPr>
              <a:t>     ↓</a:t>
            </a:r>
            <a:endParaRPr lang="en-US" altLang="zh-CN" sz="2400" dirty="0"/>
          </a:p>
          <a:p>
            <a:r>
              <a:rPr lang="en-US" altLang="zh-CN" sz="2400" dirty="0" smtClean="0">
                <a:solidFill>
                  <a:srgbClr val="3366FF"/>
                </a:solidFill>
              </a:rPr>
              <a:t>//</a:t>
            </a:r>
            <a:r>
              <a:rPr lang="zh-CN" altLang="en-US" sz="2400" dirty="0" smtClean="0">
                <a:solidFill>
                  <a:srgbClr val="3366FF"/>
                </a:solidFill>
              </a:rPr>
              <a:t>使用</a:t>
            </a:r>
            <a:r>
              <a:rPr lang="en-US" altLang="zh-CN" sz="2400" dirty="0">
                <a:solidFill>
                  <a:srgbClr val="3366FF"/>
                </a:solidFill>
              </a:rPr>
              <a:t>Broadcast</a:t>
            </a:r>
            <a:r>
              <a:rPr lang="zh-CN" altLang="en-US" sz="2400" dirty="0">
                <a:solidFill>
                  <a:srgbClr val="3366FF"/>
                </a:solidFill>
              </a:rPr>
              <a:t>将一个数据量较小的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作为广播</a:t>
            </a:r>
            <a:r>
              <a:rPr lang="zh-CN" altLang="en-US" sz="2400" dirty="0" smtClean="0">
                <a:solidFill>
                  <a:srgbClr val="3366FF"/>
                </a:solidFill>
              </a:rPr>
              <a:t>变量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rdd2Data = rdd2.collect() </a:t>
            </a:r>
            <a:endParaRPr lang="en-US" altLang="zh-CN" sz="2400" dirty="0" smtClean="0"/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rdd2DataBroadcast = </a:t>
            </a:r>
            <a:r>
              <a:rPr lang="en-US" altLang="zh-CN" sz="2400" dirty="0" err="1"/>
              <a:t>sc.broadcast</a:t>
            </a:r>
            <a:r>
              <a:rPr lang="en-US" altLang="zh-CN" sz="2400" dirty="0"/>
              <a:t>(rdd2Data) </a:t>
            </a:r>
            <a:endParaRPr lang="zh-CN" altLang="en-US" sz="2400" dirty="0"/>
          </a:p>
          <a:p>
            <a:r>
              <a:rPr lang="en-US" altLang="zh-CN" sz="2400" dirty="0">
                <a:solidFill>
                  <a:srgbClr val="3366FF"/>
                </a:solidFill>
              </a:rPr>
              <a:t>// </a:t>
            </a:r>
            <a:r>
              <a:rPr lang="zh-CN" altLang="en-US" sz="2400" dirty="0">
                <a:solidFill>
                  <a:srgbClr val="3366FF"/>
                </a:solidFill>
              </a:rPr>
              <a:t>在</a:t>
            </a:r>
            <a:r>
              <a:rPr lang="en-US" altLang="zh-CN" sz="2400" dirty="0">
                <a:solidFill>
                  <a:srgbClr val="3366FF"/>
                </a:solidFill>
              </a:rPr>
              <a:t>rdd1.map</a:t>
            </a:r>
            <a:r>
              <a:rPr lang="zh-CN" altLang="en-US" sz="2400" dirty="0">
                <a:solidFill>
                  <a:srgbClr val="3366FF"/>
                </a:solidFill>
              </a:rPr>
              <a:t>算子中，可以从</a:t>
            </a:r>
            <a:r>
              <a:rPr lang="en-US" altLang="zh-CN" sz="2400" dirty="0">
                <a:solidFill>
                  <a:srgbClr val="3366FF"/>
                </a:solidFill>
              </a:rPr>
              <a:t>rdd2DataBroadcast</a:t>
            </a:r>
            <a:r>
              <a:rPr lang="zh-CN" altLang="en-US" sz="2400" dirty="0">
                <a:solidFill>
                  <a:srgbClr val="3366FF"/>
                </a:solidFill>
              </a:rPr>
              <a:t>中，获取</a:t>
            </a:r>
            <a:r>
              <a:rPr lang="en-US" altLang="zh-CN" sz="2400" dirty="0">
                <a:solidFill>
                  <a:srgbClr val="3366FF"/>
                </a:solidFill>
              </a:rPr>
              <a:t>rdd2</a:t>
            </a:r>
            <a:r>
              <a:rPr lang="zh-CN" altLang="en-US" sz="2400" dirty="0">
                <a:solidFill>
                  <a:srgbClr val="3366FF"/>
                </a:solidFill>
              </a:rPr>
              <a:t>的所有</a:t>
            </a:r>
            <a:r>
              <a:rPr lang="zh-CN" altLang="en-US" sz="2400" dirty="0" smtClean="0">
                <a:solidFill>
                  <a:srgbClr val="3366FF"/>
                </a:solidFill>
              </a:rPr>
              <a:t>数据，然后</a:t>
            </a:r>
            <a:r>
              <a:rPr lang="zh-CN" altLang="en-US" sz="2400" dirty="0">
                <a:solidFill>
                  <a:srgbClr val="3366FF"/>
                </a:solidFill>
              </a:rPr>
              <a:t>进行</a:t>
            </a:r>
            <a:r>
              <a:rPr lang="zh-CN" altLang="en-US" sz="2400" dirty="0" smtClean="0">
                <a:solidFill>
                  <a:srgbClr val="3366FF"/>
                </a:solidFill>
              </a:rPr>
              <a:t>遍历。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dirty="0" err="1" smtClean="0"/>
              <a:t>val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rdd3 = rdd1.map(rdd2DataBroadcast...) 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530673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优：数据结构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优化数据结构</a:t>
            </a:r>
            <a:endParaRPr lang="zh-CN" altLang="en-US" sz="2400" dirty="0"/>
          </a:p>
          <a:p>
            <a:r>
              <a:rPr lang="en-US" altLang="zh-CN" sz="2400" dirty="0" smtClean="0"/>
              <a:t>     Java</a:t>
            </a:r>
            <a:r>
              <a:rPr lang="zh-CN" altLang="en-US" sz="2400" dirty="0"/>
              <a:t>中，有三种类型比较耗费内存：</a:t>
            </a:r>
          </a:p>
          <a:p>
            <a:r>
              <a:rPr lang="zh-CN" altLang="en-US" sz="2400" b="1" dirty="0"/>
              <a:t>对象</a:t>
            </a:r>
            <a:r>
              <a:rPr lang="zh-CN" altLang="en-US" sz="2400" dirty="0"/>
              <a:t>，每个</a:t>
            </a:r>
            <a:r>
              <a:rPr lang="en-US" altLang="zh-CN" sz="2400" dirty="0"/>
              <a:t>Java</a:t>
            </a:r>
            <a:r>
              <a:rPr lang="zh-CN" altLang="en-US" sz="2400" dirty="0"/>
              <a:t>对象都有</a:t>
            </a:r>
            <a:r>
              <a:rPr lang="zh-CN" altLang="en-US" sz="2400" dirty="0">
                <a:solidFill>
                  <a:schemeClr val="accent1"/>
                </a:solidFill>
              </a:rPr>
              <a:t>对象头、引用</a:t>
            </a:r>
            <a:r>
              <a:rPr lang="zh-CN" altLang="en-US" sz="2400" dirty="0"/>
              <a:t>等额外的信息，因此比较占用内存空间。</a:t>
            </a:r>
          </a:p>
          <a:p>
            <a:r>
              <a:rPr lang="zh-CN" altLang="en-US" sz="2400" b="1" dirty="0"/>
              <a:t>字符串</a:t>
            </a:r>
            <a:r>
              <a:rPr lang="zh-CN" altLang="en-US" sz="2400" dirty="0"/>
              <a:t>，每个字符串内部都有一个</a:t>
            </a:r>
            <a:r>
              <a:rPr lang="zh-CN" altLang="en-US" sz="2400" dirty="0">
                <a:solidFill>
                  <a:schemeClr val="accent1"/>
                </a:solidFill>
              </a:rPr>
              <a:t>字符数组</a:t>
            </a:r>
            <a:r>
              <a:rPr lang="zh-CN" altLang="en-US" sz="2400" dirty="0"/>
              <a:t>以及</a:t>
            </a:r>
            <a:r>
              <a:rPr lang="zh-CN" altLang="en-US" sz="2400" dirty="0">
                <a:solidFill>
                  <a:schemeClr val="accent1"/>
                </a:solidFill>
              </a:rPr>
              <a:t>长度</a:t>
            </a:r>
            <a:r>
              <a:rPr lang="zh-CN" altLang="en-US" sz="2400" dirty="0"/>
              <a:t>等额外信息。</a:t>
            </a:r>
          </a:p>
          <a:p>
            <a:r>
              <a:rPr lang="zh-CN" altLang="en-US" sz="2400" b="1" dirty="0"/>
              <a:t>集合类型</a:t>
            </a:r>
            <a:r>
              <a:rPr lang="zh-CN" altLang="en-US" sz="2400" dirty="0" smtClean="0"/>
              <a:t>，例如</a:t>
            </a:r>
            <a:r>
              <a:rPr lang="en-US" altLang="zh-CN" sz="2400" dirty="0" err="1" smtClean="0"/>
              <a:t>HashMap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LinkedList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，集合</a:t>
            </a:r>
            <a:r>
              <a:rPr lang="zh-CN" altLang="en-US" sz="2400" dirty="0"/>
              <a:t>类型内部通常会使用一些</a:t>
            </a:r>
            <a:r>
              <a:rPr lang="zh-CN" altLang="en-US" sz="2400" dirty="0">
                <a:solidFill>
                  <a:schemeClr val="accent1"/>
                </a:solidFill>
              </a:rPr>
              <a:t>内部类</a:t>
            </a:r>
            <a:r>
              <a:rPr lang="zh-CN" altLang="en-US" sz="2400" dirty="0"/>
              <a:t>来封装集合元素</a:t>
            </a:r>
            <a:r>
              <a:rPr lang="zh-CN" altLang="en-US" sz="2400" dirty="0" smtClean="0"/>
              <a:t>，如</a:t>
            </a:r>
            <a:r>
              <a:rPr lang="en-US" altLang="zh-CN" sz="2400" dirty="0" err="1"/>
              <a:t>Map.Entry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91581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r>
              <a:rPr lang="en-US" altLang="zh-CN" sz="2400" b="1" dirty="0" smtClean="0"/>
              <a:t>Yahoo</a:t>
            </a:r>
            <a:r>
              <a:rPr lang="zh-CN" altLang="en-US" sz="2400" b="1" dirty="0" smtClean="0"/>
              <a:t>！</a:t>
            </a:r>
            <a:endParaRPr lang="en-US" altLang="zh-CN" sz="2400" b="1" dirty="0" smtClean="0"/>
          </a:p>
          <a:p>
            <a:r>
              <a:rPr lang="en-US" altLang="zh-CN" sz="2400" b="1" dirty="0" smtClean="0"/>
              <a:t>Audience Expansion</a:t>
            </a:r>
            <a:r>
              <a:rPr lang="zh-CN" altLang="en-US" sz="2400" dirty="0" smtClean="0"/>
              <a:t>（广告中寻找目标用户的一种方法：广告者提供一些观看了广告并且购买产品的</a:t>
            </a:r>
            <a:r>
              <a:rPr lang="zh-CN" altLang="en-US" sz="2400" dirty="0" smtClean="0">
                <a:solidFill>
                  <a:srgbClr val="FF0000"/>
                </a:solidFill>
              </a:rPr>
              <a:t>样本客户</a:t>
            </a:r>
            <a:r>
              <a:rPr lang="zh-CN" altLang="en-US" sz="2400" dirty="0" smtClean="0"/>
              <a:t>，据此进行学习，</a:t>
            </a:r>
            <a:r>
              <a:rPr lang="zh-CN" altLang="en-US" sz="2400" dirty="0" smtClean="0">
                <a:solidFill>
                  <a:srgbClr val="FF0000"/>
                </a:solidFill>
              </a:rPr>
              <a:t>寻找更多可能转化的用户</a:t>
            </a:r>
            <a:r>
              <a:rPr lang="zh-CN" altLang="en-US" sz="2400" dirty="0" smtClean="0"/>
              <a:t>，对他们定向广告。采用的算法是</a:t>
            </a:r>
            <a:r>
              <a:rPr lang="en-US" altLang="zh-CN" sz="2400" dirty="0" smtClean="0">
                <a:solidFill>
                  <a:srgbClr val="FF0000"/>
                </a:solidFill>
              </a:rPr>
              <a:t>logistic regression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r>
              <a:rPr lang="en-US" altLang="zh-CN" sz="2400" b="1" dirty="0" smtClean="0"/>
              <a:t>SQL</a:t>
            </a:r>
            <a:r>
              <a:rPr lang="zh-CN" altLang="en-US" sz="2400" b="1" dirty="0" smtClean="0"/>
              <a:t>负载：</a:t>
            </a:r>
            <a:r>
              <a:rPr lang="zh-CN" altLang="en-US" sz="2400" dirty="0" smtClean="0"/>
              <a:t>专门跑</a:t>
            </a:r>
            <a:r>
              <a:rPr lang="en-US" altLang="zh-CN" sz="2400" dirty="0" smtClean="0"/>
              <a:t>Shark</a:t>
            </a:r>
            <a:r>
              <a:rPr lang="zh-CN" altLang="en-US" sz="2400" dirty="0" smtClean="0"/>
              <a:t>的大内存集群，用于取代商业</a:t>
            </a:r>
            <a:r>
              <a:rPr lang="en-US" altLang="zh-CN" sz="2400" dirty="0" smtClean="0"/>
              <a:t>BI/OLAP</a:t>
            </a:r>
            <a:r>
              <a:rPr lang="zh-CN" altLang="en-US" sz="2400" dirty="0" smtClean="0"/>
              <a:t>工具，承担报表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仪表盘和交互式</a:t>
            </a:r>
            <a:r>
              <a:rPr lang="en-US" altLang="zh-CN" sz="2400" dirty="0" smtClean="0"/>
              <a:t>/</a:t>
            </a:r>
            <a:r>
              <a:rPr lang="zh-CN" altLang="en-US" sz="2400" dirty="0" smtClean="0"/>
              <a:t>即席查询，与桌面</a:t>
            </a:r>
            <a:r>
              <a:rPr lang="en-US" altLang="zh-CN" sz="2400" dirty="0" smtClean="0"/>
              <a:t>BI</a:t>
            </a:r>
            <a:r>
              <a:rPr lang="zh-CN" altLang="en-US" sz="2400" dirty="0" smtClean="0"/>
              <a:t>工具对接。</a:t>
            </a:r>
            <a:endParaRPr lang="en-US" altLang="zh-CN" sz="2400" dirty="0" smtClean="0"/>
          </a:p>
          <a:p>
            <a:r>
              <a:rPr lang="zh-CN" altLang="en-US" sz="2400" dirty="0" smtClean="0"/>
              <a:t>   在</a:t>
            </a:r>
            <a:r>
              <a:rPr lang="en-US" altLang="zh-CN" sz="2400" dirty="0" smtClean="0"/>
              <a:t>Yahoo</a:t>
            </a:r>
            <a:r>
              <a:rPr lang="zh-CN" altLang="en-US" sz="2400" dirty="0" smtClean="0"/>
              <a:t>部署的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集群超过</a:t>
            </a:r>
            <a:r>
              <a:rPr lang="en-US" altLang="zh-CN" sz="2400" dirty="0" smtClean="0"/>
              <a:t>112</a:t>
            </a:r>
            <a:r>
              <a:rPr lang="zh-CN" altLang="en-US" sz="2400" dirty="0" smtClean="0"/>
              <a:t>节点，</a:t>
            </a:r>
            <a:r>
              <a:rPr lang="en-US" altLang="zh-CN" sz="2400" dirty="0" smtClean="0"/>
              <a:t>9.2TB</a:t>
            </a:r>
            <a:r>
              <a:rPr lang="zh-CN" altLang="en-US" sz="2400" dirty="0" smtClean="0"/>
              <a:t>内存。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</a:t>
            </a:r>
            <a:r>
              <a:rPr lang="en-US" altLang="zh-CN" dirty="0"/>
              <a:t>-</a:t>
            </a:r>
            <a:r>
              <a:rPr lang="zh-CN" altLang="en-US" dirty="0"/>
              <a:t>数据结构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924" y="1268761"/>
            <a:ext cx="8183562" cy="5112567"/>
          </a:xfrm>
        </p:spPr>
        <p:txBody>
          <a:bodyPr/>
          <a:lstStyle/>
          <a:p>
            <a:r>
              <a:rPr lang="zh-CN" altLang="en-US" sz="2400" dirty="0" smtClean="0"/>
              <a:t>因此，</a:t>
            </a:r>
            <a:r>
              <a:rPr lang="en-US" altLang="zh-CN" sz="2400" dirty="0" smtClean="0"/>
              <a:t>Spark</a:t>
            </a:r>
            <a:r>
              <a:rPr lang="zh-CN" altLang="en-US" sz="2400" dirty="0"/>
              <a:t>官方</a:t>
            </a:r>
            <a:r>
              <a:rPr lang="zh-CN" altLang="en-US" sz="2400" dirty="0" smtClean="0"/>
              <a:t>建议在编码</a:t>
            </a:r>
            <a:r>
              <a:rPr lang="zh-CN" altLang="en-US" sz="2400" dirty="0"/>
              <a:t>实现</a:t>
            </a:r>
            <a:r>
              <a:rPr lang="zh-CN" altLang="en-US" sz="2400" dirty="0" smtClean="0"/>
              <a:t>中（特别是算子</a:t>
            </a:r>
            <a:r>
              <a:rPr lang="zh-CN" altLang="en-US" sz="2400" dirty="0"/>
              <a:t>函数中的</a:t>
            </a:r>
            <a:r>
              <a:rPr lang="zh-CN" altLang="en-US" sz="2400" dirty="0" smtClean="0"/>
              <a:t>代码）尽量</a:t>
            </a:r>
            <a:r>
              <a:rPr lang="zh-CN" altLang="en-US" sz="2400" dirty="0"/>
              <a:t>不要使用上述三种</a:t>
            </a:r>
            <a:r>
              <a:rPr lang="zh-CN" altLang="en-US" sz="2400" dirty="0" smtClean="0"/>
              <a:t>数据结构。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）尽量</a:t>
            </a:r>
            <a:r>
              <a:rPr lang="zh-CN" altLang="en-US" sz="2400" dirty="0"/>
              <a:t>使用字符串替代</a:t>
            </a:r>
            <a:r>
              <a:rPr lang="zh-CN" altLang="en-US" sz="2400" dirty="0" smtClean="0"/>
              <a:t>对象；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）使用</a:t>
            </a:r>
            <a:r>
              <a:rPr lang="zh-CN" altLang="en-US" sz="2400" dirty="0"/>
              <a:t>原始类型（比如</a:t>
            </a:r>
            <a:r>
              <a:rPr lang="en-US" altLang="zh-CN" sz="2400" dirty="0" err="1"/>
              <a:t>Int</a:t>
            </a:r>
            <a:r>
              <a:rPr lang="zh-CN" altLang="en-US" sz="2400" dirty="0"/>
              <a:t>、</a:t>
            </a:r>
            <a:r>
              <a:rPr lang="en-US" altLang="zh-CN" sz="2400" dirty="0"/>
              <a:t>Long</a:t>
            </a:r>
            <a:r>
              <a:rPr lang="zh-CN" altLang="en-US" sz="2400" dirty="0"/>
              <a:t>）替代</a:t>
            </a:r>
            <a:r>
              <a:rPr lang="zh-CN" altLang="en-US" sz="2400" dirty="0" smtClean="0"/>
              <a:t>字符串；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）使用</a:t>
            </a:r>
            <a:r>
              <a:rPr lang="zh-CN" altLang="en-US" sz="2400" dirty="0"/>
              <a:t>数组替代集合</a:t>
            </a:r>
            <a:r>
              <a:rPr lang="zh-CN" altLang="en-US" sz="2400" dirty="0" smtClean="0"/>
              <a:t>类型。</a:t>
            </a:r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有利有弊，弊端：影响代码的可维护性。</a:t>
            </a:r>
            <a:endParaRPr lang="en-US" altLang="zh-CN" sz="2400" dirty="0" smtClean="0"/>
          </a:p>
          <a:p>
            <a:r>
              <a:rPr lang="zh-CN" altLang="en-US" sz="2400" dirty="0" smtClean="0"/>
              <a:t>     如果代码中完全没有任何对象抽象，全部是字符串拼接的方式，或者</a:t>
            </a:r>
            <a:r>
              <a:rPr lang="zh-CN" altLang="en-US" sz="2400" dirty="0"/>
              <a:t>所有操作都基于数组实现而不使用</a:t>
            </a:r>
            <a:r>
              <a:rPr lang="en-US" altLang="zh-CN" sz="2400" dirty="0" err="1"/>
              <a:t>HashMap</a:t>
            </a:r>
            <a:r>
              <a:rPr lang="zh-CN" altLang="en-US" sz="2400" dirty="0"/>
              <a:t>、</a:t>
            </a:r>
            <a:r>
              <a:rPr lang="en-US" altLang="zh-CN" sz="2400" dirty="0" err="1"/>
              <a:t>LinkedList</a:t>
            </a:r>
            <a:r>
              <a:rPr lang="zh-CN" altLang="en-US" sz="2400" dirty="0"/>
              <a:t>等集合类型，</a:t>
            </a:r>
            <a:r>
              <a:rPr lang="zh-CN" altLang="en-US" sz="2400" dirty="0" smtClean="0"/>
              <a:t>那么对于后续的代码维护和修改将带来极大的挑战。二者要权衡利弊。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281899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优：两阶段聚合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两阶段聚合（局部聚合</a:t>
            </a:r>
            <a:r>
              <a:rPr lang="en-US" altLang="zh-CN" sz="2400" b="1" dirty="0"/>
              <a:t>+</a:t>
            </a:r>
            <a:r>
              <a:rPr lang="zh-CN" altLang="en-US" sz="2400" b="1" dirty="0"/>
              <a:t>全局聚合）</a:t>
            </a:r>
            <a:endParaRPr lang="zh-CN" altLang="en-US" sz="2400" dirty="0"/>
          </a:p>
          <a:p>
            <a:r>
              <a:rPr lang="zh-CN" altLang="en-US" sz="2400" dirty="0" smtClean="0"/>
              <a:t>     对</a:t>
            </a:r>
            <a:r>
              <a:rPr lang="en-US" altLang="zh-CN" sz="2400" dirty="0"/>
              <a:t>RDD</a:t>
            </a:r>
            <a:r>
              <a:rPr lang="zh-CN" altLang="en-US" sz="2400" dirty="0"/>
              <a:t>执行</a:t>
            </a:r>
            <a:r>
              <a:rPr lang="en-US" altLang="zh-CN" sz="2400" dirty="0" err="1"/>
              <a:t>reduceByKey</a:t>
            </a:r>
            <a:r>
              <a:rPr lang="zh-CN" altLang="en-US" sz="2400" dirty="0"/>
              <a:t>等聚合类</a:t>
            </a:r>
            <a:r>
              <a:rPr lang="en-US" altLang="zh-CN" sz="2400" dirty="0"/>
              <a:t>shuffle</a:t>
            </a:r>
            <a:r>
              <a:rPr lang="zh-CN" altLang="en-US" sz="2400" dirty="0"/>
              <a:t>算子或者在</a:t>
            </a:r>
            <a:r>
              <a:rPr lang="en-US" altLang="zh-CN" sz="2400" dirty="0"/>
              <a:t>Spark SQL</a:t>
            </a:r>
            <a:r>
              <a:rPr lang="zh-CN" altLang="en-US" sz="2400" dirty="0"/>
              <a:t>中使用</a:t>
            </a:r>
            <a:r>
              <a:rPr lang="en-US" altLang="zh-CN" sz="2400" dirty="0"/>
              <a:t>group by</a:t>
            </a:r>
            <a:r>
              <a:rPr lang="zh-CN" altLang="en-US" sz="2400" dirty="0"/>
              <a:t>语句进行分组聚合时，比较适用这种</a:t>
            </a:r>
            <a:r>
              <a:rPr lang="zh-CN" altLang="en-US" sz="2400" dirty="0" smtClean="0"/>
              <a:t>方案。解决数据倾斜分布的方法之一。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     将</a:t>
            </a:r>
            <a:r>
              <a:rPr lang="zh-CN" altLang="en-US" sz="2400" dirty="0">
                <a:solidFill>
                  <a:srgbClr val="3366FF"/>
                </a:solidFill>
              </a:rPr>
              <a:t>原本相同的</a:t>
            </a:r>
            <a:r>
              <a:rPr lang="en-US" altLang="zh-CN" sz="2400" dirty="0">
                <a:solidFill>
                  <a:srgbClr val="3366FF"/>
                </a:solidFill>
              </a:rPr>
              <a:t>key</a:t>
            </a:r>
            <a:r>
              <a:rPr lang="zh-CN" altLang="en-US" sz="2400" dirty="0">
                <a:solidFill>
                  <a:srgbClr val="3366FF"/>
                </a:solidFill>
              </a:rPr>
              <a:t>通过附加随机前缀的</a:t>
            </a:r>
            <a:r>
              <a:rPr lang="zh-CN" altLang="en-US" sz="2400" dirty="0" smtClean="0">
                <a:solidFill>
                  <a:srgbClr val="3366FF"/>
                </a:solidFill>
              </a:rPr>
              <a:t>方式变成</a:t>
            </a:r>
            <a:r>
              <a:rPr lang="zh-CN" altLang="en-US" sz="2400" dirty="0">
                <a:solidFill>
                  <a:srgbClr val="3366FF"/>
                </a:solidFill>
              </a:rPr>
              <a:t>多个不同的</a:t>
            </a:r>
            <a:r>
              <a:rPr lang="en-US" altLang="zh-CN" sz="2400" dirty="0" smtClean="0">
                <a:solidFill>
                  <a:srgbClr val="3366FF"/>
                </a:solidFill>
              </a:rPr>
              <a:t>key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</a:p>
          <a:p>
            <a:r>
              <a:rPr lang="zh-CN" altLang="en-US" sz="2400" dirty="0" smtClean="0"/>
              <a:t>     原本</a:t>
            </a:r>
            <a:r>
              <a:rPr lang="zh-CN" altLang="en-US" sz="2400" dirty="0"/>
              <a:t>被一个</a:t>
            </a:r>
            <a:r>
              <a:rPr lang="en-US" altLang="zh-CN" sz="2400" dirty="0"/>
              <a:t>task</a:t>
            </a:r>
            <a:r>
              <a:rPr lang="zh-CN" altLang="en-US" sz="2400" dirty="0"/>
              <a:t>处理的数据分散到多个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上做</a:t>
            </a:r>
            <a:r>
              <a:rPr lang="zh-CN" altLang="en-US" sz="2400" dirty="0"/>
              <a:t>局部聚合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3366FF"/>
                </a:solidFill>
              </a:rPr>
              <a:t>解决</a:t>
            </a:r>
            <a:r>
              <a:rPr lang="zh-CN" altLang="en-US" sz="2400" dirty="0">
                <a:solidFill>
                  <a:srgbClr val="3366FF"/>
                </a:solidFill>
              </a:rPr>
              <a:t>单个</a:t>
            </a:r>
            <a:r>
              <a:rPr lang="en-US" altLang="zh-CN" sz="2400" dirty="0">
                <a:solidFill>
                  <a:srgbClr val="3366FF"/>
                </a:solidFill>
              </a:rPr>
              <a:t>task</a:t>
            </a:r>
            <a:r>
              <a:rPr lang="zh-CN" altLang="en-US" sz="2400" dirty="0">
                <a:solidFill>
                  <a:srgbClr val="3366FF"/>
                </a:solidFill>
              </a:rPr>
              <a:t>处理数据量过多的问题</a:t>
            </a:r>
            <a:r>
              <a:rPr lang="zh-CN" altLang="en-US" sz="2400" dirty="0" smtClean="0">
                <a:solidFill>
                  <a:srgbClr val="3366FF"/>
                </a:solidFill>
              </a:rPr>
              <a:t>。第二阶段去掉</a:t>
            </a:r>
            <a:r>
              <a:rPr lang="zh-CN" altLang="en-US" sz="2400" dirty="0">
                <a:solidFill>
                  <a:srgbClr val="3366FF"/>
                </a:solidFill>
              </a:rPr>
              <a:t>随机前缀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r>
              <a:rPr lang="zh-CN" altLang="en-US" sz="2400" dirty="0" smtClean="0"/>
              <a:t>进行</a:t>
            </a:r>
            <a:r>
              <a:rPr lang="zh-CN" altLang="en-US" sz="2400" dirty="0"/>
              <a:t>全局</a:t>
            </a:r>
            <a:r>
              <a:rPr lang="zh-CN" altLang="en-US" sz="2400" dirty="0" smtClean="0"/>
              <a:t>聚合得到</a:t>
            </a:r>
            <a:r>
              <a:rPr lang="zh-CN" altLang="en-US" sz="2400" dirty="0"/>
              <a:t>最终的结果。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69674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优：两</a:t>
            </a:r>
            <a:r>
              <a:rPr lang="zh-CN" altLang="en-US" dirty="0"/>
              <a:t>阶段聚合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例：先给</a:t>
            </a:r>
            <a:r>
              <a:rPr lang="en-US" altLang="zh-CN" sz="2400" dirty="0"/>
              <a:t>(hello, 1) (hello, 1) (hello, 1) (hello, 1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的每个</a:t>
            </a:r>
            <a:r>
              <a:rPr lang="en-US" altLang="zh-CN" sz="2400" dirty="0"/>
              <a:t>key</a:t>
            </a:r>
            <a:r>
              <a:rPr lang="zh-CN" altLang="en-US" sz="2400" dirty="0" smtClean="0"/>
              <a:t>都标上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个</a:t>
            </a:r>
            <a:r>
              <a:rPr lang="en-US" altLang="zh-CN" sz="2400" dirty="0" smtClean="0"/>
              <a:t>10</a:t>
            </a:r>
            <a:r>
              <a:rPr lang="zh-CN" altLang="en-US" sz="2400" dirty="0"/>
              <a:t>以内的随机数，此时原先一样的</a:t>
            </a:r>
            <a:r>
              <a:rPr lang="en-US" altLang="zh-CN" sz="2400" dirty="0"/>
              <a:t>key</a:t>
            </a:r>
            <a:r>
              <a:rPr lang="zh-CN" altLang="en-US" sz="2400" dirty="0"/>
              <a:t>就变成不一样的了</a:t>
            </a:r>
            <a:r>
              <a:rPr lang="zh-CN" altLang="en-US" sz="2400" dirty="0" smtClean="0"/>
              <a:t>，例如变成</a:t>
            </a:r>
            <a:r>
              <a:rPr lang="en-US" altLang="zh-CN" sz="2400" dirty="0"/>
              <a:t>(1_hello, 1) (1_hello, 1) (2_hello, 1) (2_hello, 1)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     接着</a:t>
            </a:r>
            <a:r>
              <a:rPr lang="zh-CN" altLang="en-US" sz="2400" dirty="0"/>
              <a:t>对打上随机数后的数据，执行</a:t>
            </a:r>
            <a:r>
              <a:rPr lang="en-US" altLang="zh-CN" sz="2400" dirty="0" err="1"/>
              <a:t>reduceByKey</a:t>
            </a:r>
            <a:r>
              <a:rPr lang="zh-CN" altLang="en-US" sz="2400" dirty="0"/>
              <a:t>等聚合操作，进行局部聚合</a:t>
            </a:r>
            <a:r>
              <a:rPr lang="zh-CN" altLang="en-US" sz="2400" dirty="0" smtClean="0"/>
              <a:t>，局部</a:t>
            </a:r>
            <a:r>
              <a:rPr lang="zh-CN" altLang="en-US" sz="2400" dirty="0"/>
              <a:t>聚合</a:t>
            </a:r>
            <a:r>
              <a:rPr lang="zh-CN" altLang="en-US" sz="2400" dirty="0" smtClean="0"/>
              <a:t>结果为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1_hello, 2) (2_hello, 2)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然后</a:t>
            </a:r>
            <a:r>
              <a:rPr lang="zh-CN" altLang="en-US" sz="2400" dirty="0"/>
              <a:t>将各个</a:t>
            </a:r>
            <a:r>
              <a:rPr lang="en-US" altLang="zh-CN" sz="2400" dirty="0"/>
              <a:t>key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前缀去掉，变成</a:t>
            </a:r>
            <a:r>
              <a:rPr lang="en-US" altLang="zh-CN" sz="2400" dirty="0"/>
              <a:t>(hello,2)(hello,2)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再进行</a:t>
            </a:r>
            <a:r>
              <a:rPr lang="zh-CN" altLang="en-US" sz="2400" dirty="0"/>
              <a:t>全局聚合操作</a:t>
            </a:r>
            <a:r>
              <a:rPr lang="zh-CN" altLang="en-US" sz="2400" dirty="0" smtClean="0"/>
              <a:t>，得到</a:t>
            </a:r>
            <a:r>
              <a:rPr lang="zh-CN" altLang="en-US" sz="2400" dirty="0"/>
              <a:t>最终</a:t>
            </a:r>
            <a:r>
              <a:rPr lang="zh-CN" altLang="en-US" sz="2400" dirty="0" smtClean="0"/>
              <a:t>结果 </a:t>
            </a:r>
            <a:r>
              <a:rPr lang="en-US" altLang="zh-CN" sz="2400" dirty="0" smtClean="0"/>
              <a:t>(</a:t>
            </a:r>
            <a:r>
              <a:rPr lang="en-US" altLang="zh-CN" sz="2400" dirty="0"/>
              <a:t>hello, 4)</a:t>
            </a:r>
            <a:r>
              <a:rPr lang="zh-CN" altLang="en-US" sz="2400" dirty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94730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优：两</a:t>
            </a:r>
            <a:r>
              <a:rPr lang="zh-CN" altLang="en-US" dirty="0"/>
              <a:t>阶段聚合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0778" y="1394197"/>
            <a:ext cx="8183562" cy="57551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223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78" y="2060848"/>
            <a:ext cx="8112362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76394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join</a:t>
            </a:r>
            <a:r>
              <a:rPr lang="zh-CN" altLang="en-US" dirty="0" smtClean="0"/>
              <a:t>倾斜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079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1" dirty="0"/>
              <a:t>采样倾斜</a:t>
            </a:r>
            <a:r>
              <a:rPr lang="en-US" altLang="zh-CN" sz="2400" b="1" dirty="0"/>
              <a:t>key</a:t>
            </a:r>
            <a:r>
              <a:rPr lang="zh-CN" altLang="en-US" sz="2400" b="1" dirty="0"/>
              <a:t>并分拆</a:t>
            </a:r>
            <a:r>
              <a:rPr lang="en-US" altLang="zh-CN" sz="2400" b="1" dirty="0"/>
              <a:t>join</a:t>
            </a:r>
            <a:r>
              <a:rPr lang="zh-CN" altLang="en-US" sz="2400" b="1" dirty="0"/>
              <a:t>操作</a:t>
            </a:r>
            <a:endParaRPr lang="zh-CN" altLang="en-US" sz="2400" dirty="0"/>
          </a:p>
          <a:p>
            <a:r>
              <a:rPr lang="zh-CN" altLang="en-US" sz="2400" dirty="0" smtClean="0"/>
              <a:t>适用场景：当两</a:t>
            </a:r>
            <a:r>
              <a:rPr lang="zh-CN" altLang="en-US" sz="2400" dirty="0"/>
              <a:t>个</a:t>
            </a:r>
            <a:r>
              <a:rPr lang="en-US" altLang="zh-CN" sz="2400" dirty="0"/>
              <a:t>RDD/Hive</a:t>
            </a:r>
            <a:r>
              <a:rPr lang="zh-CN" altLang="en-US" sz="2400" dirty="0"/>
              <a:t>表进行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时，</a:t>
            </a:r>
            <a:r>
              <a:rPr lang="zh-CN" altLang="en-US" sz="2400" dirty="0"/>
              <a:t>如果数据量都比较大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3366FF"/>
                </a:solidFill>
              </a:rPr>
              <a:t>无法实时数据广播，且其中某</a:t>
            </a:r>
            <a:r>
              <a:rPr lang="zh-CN" altLang="en-US" sz="2400" dirty="0">
                <a:solidFill>
                  <a:srgbClr val="3366FF"/>
                </a:solidFill>
              </a:rPr>
              <a:t>一个</a:t>
            </a:r>
            <a:r>
              <a:rPr lang="en-US" altLang="zh-CN" sz="2400" dirty="0">
                <a:solidFill>
                  <a:srgbClr val="3366FF"/>
                </a:solidFill>
              </a:rPr>
              <a:t>RDD/Hive</a:t>
            </a:r>
            <a:r>
              <a:rPr lang="zh-CN" altLang="en-US" sz="2400" dirty="0" smtClean="0">
                <a:solidFill>
                  <a:srgbClr val="3366FF"/>
                </a:solidFill>
              </a:rPr>
              <a:t>表出现数据倾斜分布，少数</a:t>
            </a:r>
            <a:r>
              <a:rPr lang="zh-CN" altLang="en-US" sz="2400" dirty="0">
                <a:solidFill>
                  <a:srgbClr val="3366FF"/>
                </a:solidFill>
              </a:rPr>
              <a:t>几个</a:t>
            </a:r>
            <a:r>
              <a:rPr lang="en-US" altLang="zh-CN" sz="2400" dirty="0">
                <a:solidFill>
                  <a:srgbClr val="3366FF"/>
                </a:solidFill>
              </a:rPr>
              <a:t>key</a:t>
            </a:r>
            <a:r>
              <a:rPr lang="zh-CN" altLang="en-US" sz="2400" dirty="0">
                <a:solidFill>
                  <a:srgbClr val="3366FF"/>
                </a:solidFill>
              </a:rPr>
              <a:t>的数据量过大，</a:t>
            </a:r>
            <a:r>
              <a:rPr lang="zh-CN" altLang="en-US" sz="2400" dirty="0"/>
              <a:t>而另一个</a:t>
            </a:r>
            <a:r>
              <a:rPr lang="en-US" altLang="zh-CN" sz="2400" dirty="0"/>
              <a:t>RDD/Hive</a:t>
            </a:r>
            <a:r>
              <a:rPr lang="zh-CN" altLang="en-US" sz="2400" dirty="0"/>
              <a:t>表中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分布</a:t>
            </a:r>
            <a:r>
              <a:rPr lang="zh-CN" altLang="en-US" sz="2400" dirty="0"/>
              <a:t>比较</a:t>
            </a:r>
            <a:r>
              <a:rPr lang="zh-CN" altLang="en-US" sz="2400" dirty="0" smtClean="0"/>
              <a:t>均匀。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）对倾斜的</a:t>
            </a:r>
            <a:r>
              <a:rPr lang="en-US" altLang="zh-CN" sz="2400" dirty="0" smtClean="0"/>
              <a:t>RDD</a:t>
            </a:r>
            <a:r>
              <a:rPr lang="zh-CN" altLang="en-US" sz="2400" dirty="0"/>
              <a:t>，</a:t>
            </a:r>
            <a:r>
              <a:rPr lang="zh-CN" altLang="en-US" sz="2400" dirty="0">
                <a:solidFill>
                  <a:srgbClr val="3366FF"/>
                </a:solidFill>
              </a:rPr>
              <a:t>通过</a:t>
            </a:r>
            <a:r>
              <a:rPr lang="en-US" altLang="zh-CN" sz="2400" dirty="0">
                <a:solidFill>
                  <a:srgbClr val="3366FF"/>
                </a:solidFill>
              </a:rPr>
              <a:t>sample</a:t>
            </a:r>
            <a:r>
              <a:rPr lang="zh-CN" altLang="en-US" sz="2400" dirty="0">
                <a:solidFill>
                  <a:srgbClr val="3366FF"/>
                </a:solidFill>
              </a:rPr>
              <a:t>算子采样</a:t>
            </a:r>
            <a:r>
              <a:rPr lang="zh-CN" altLang="en-US" sz="2400" dirty="0"/>
              <a:t>出一份</a:t>
            </a:r>
            <a:r>
              <a:rPr lang="zh-CN" altLang="en-US" sz="2400" dirty="0" smtClean="0"/>
              <a:t>样本，</a:t>
            </a:r>
            <a:r>
              <a:rPr lang="zh-CN" altLang="en-US" sz="2400" dirty="0"/>
              <a:t>然后统计一下每个</a:t>
            </a:r>
            <a:r>
              <a:rPr lang="en-US" altLang="zh-CN" sz="2400" dirty="0"/>
              <a:t>key</a:t>
            </a:r>
            <a:r>
              <a:rPr lang="zh-CN" altLang="en-US" sz="2400" dirty="0"/>
              <a:t>的数量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3366FF"/>
                </a:solidFill>
              </a:rPr>
              <a:t>找出数据</a:t>
            </a:r>
            <a:r>
              <a:rPr lang="zh-CN" altLang="en-US" sz="2400" dirty="0">
                <a:solidFill>
                  <a:srgbClr val="3366FF"/>
                </a:solidFill>
              </a:rPr>
              <a:t>量最大</a:t>
            </a:r>
            <a:r>
              <a:rPr lang="zh-CN" altLang="en-US" sz="2400" dirty="0" smtClean="0">
                <a:solidFill>
                  <a:srgbClr val="3366FF"/>
                </a:solidFill>
              </a:rPr>
              <a:t>的那些</a:t>
            </a:r>
            <a:r>
              <a:rPr lang="en-US" altLang="zh-CN" sz="2400" dirty="0" smtClean="0">
                <a:solidFill>
                  <a:srgbClr val="3366FF"/>
                </a:solidFill>
              </a:rPr>
              <a:t>key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3366FF"/>
                </a:solidFill>
              </a:rPr>
              <a:t>将</a:t>
            </a:r>
            <a:r>
              <a:rPr lang="zh-CN" altLang="en-US" sz="2400" dirty="0">
                <a:solidFill>
                  <a:srgbClr val="3366FF"/>
                </a:solidFill>
              </a:rPr>
              <a:t>这几个</a:t>
            </a:r>
            <a:r>
              <a:rPr lang="en-US" altLang="zh-CN" sz="2400" dirty="0">
                <a:solidFill>
                  <a:srgbClr val="3366FF"/>
                </a:solidFill>
              </a:rPr>
              <a:t>key</a:t>
            </a:r>
            <a:r>
              <a:rPr lang="zh-CN" altLang="en-US" sz="2400" dirty="0">
                <a:solidFill>
                  <a:srgbClr val="3366FF"/>
                </a:solidFill>
              </a:rPr>
              <a:t>对应的数据从</a:t>
            </a:r>
            <a:r>
              <a:rPr lang="zh-CN" altLang="en-US" sz="2400" dirty="0" smtClean="0">
                <a:solidFill>
                  <a:srgbClr val="3366FF"/>
                </a:solidFill>
              </a:rPr>
              <a:t>原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中拆分出来，形成一个单独的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，</a:t>
            </a:r>
            <a:r>
              <a:rPr lang="zh-CN" altLang="en-US" sz="2400" dirty="0"/>
              <a:t>并给每个</a:t>
            </a:r>
            <a:r>
              <a:rPr lang="en-US" altLang="zh-CN" sz="2400" dirty="0"/>
              <a:t>key</a:t>
            </a:r>
            <a:r>
              <a:rPr lang="zh-CN" altLang="en-US" sz="2400" dirty="0"/>
              <a:t>都打上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>
                <a:solidFill>
                  <a:srgbClr val="FF0000"/>
                </a:solidFill>
              </a:rPr>
              <a:t>以内的随机数</a:t>
            </a:r>
            <a:r>
              <a:rPr lang="zh-CN" altLang="en-US" sz="2400" dirty="0" smtClean="0"/>
              <a:t>作前缀，其余不会</a:t>
            </a:r>
            <a:r>
              <a:rPr lang="zh-CN" altLang="en-US" sz="2400" dirty="0"/>
              <a:t>导致倾斜的大部分</a:t>
            </a:r>
            <a:r>
              <a:rPr lang="en-US" altLang="zh-CN" sz="2400" dirty="0"/>
              <a:t>key</a:t>
            </a:r>
            <a:r>
              <a:rPr lang="zh-CN" altLang="en-US" sz="2400" dirty="0"/>
              <a:t>形成另外一个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336731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join</a:t>
            </a:r>
            <a:r>
              <a:rPr lang="zh-CN" altLang="en-US" dirty="0"/>
              <a:t>倾斜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zh-CN" altLang="en-US" sz="2400" dirty="0" smtClean="0">
                <a:solidFill>
                  <a:srgbClr val="3366FF"/>
                </a:solidFill>
              </a:rPr>
              <a:t>将</a:t>
            </a:r>
            <a:r>
              <a:rPr lang="zh-CN" altLang="en-US" sz="2400" dirty="0">
                <a:solidFill>
                  <a:srgbClr val="3366FF"/>
                </a:solidFill>
              </a:rPr>
              <a:t>需要</a:t>
            </a:r>
            <a:r>
              <a:rPr lang="en-US" altLang="zh-CN" sz="2400" dirty="0">
                <a:solidFill>
                  <a:srgbClr val="3366FF"/>
                </a:solidFill>
              </a:rPr>
              <a:t>join</a:t>
            </a:r>
            <a:r>
              <a:rPr lang="zh-CN" altLang="en-US" sz="2400" dirty="0">
                <a:solidFill>
                  <a:srgbClr val="3366FF"/>
                </a:solidFill>
              </a:rPr>
              <a:t>的另一个</a:t>
            </a:r>
            <a:r>
              <a:rPr lang="en-US" altLang="zh-CN" sz="2400" dirty="0" smtClean="0">
                <a:solidFill>
                  <a:srgbClr val="3366FF"/>
                </a:solidFill>
              </a:rPr>
              <a:t>RDD</a:t>
            </a:r>
            <a:r>
              <a:rPr lang="zh-CN" altLang="en-US" sz="2400" dirty="0" smtClean="0">
                <a:solidFill>
                  <a:srgbClr val="3366FF"/>
                </a:solidFill>
              </a:rPr>
              <a:t>也</a:t>
            </a:r>
            <a:r>
              <a:rPr lang="zh-CN" altLang="en-US" sz="2400" dirty="0">
                <a:solidFill>
                  <a:srgbClr val="3366FF"/>
                </a:solidFill>
              </a:rPr>
              <a:t>过滤</a:t>
            </a:r>
            <a:r>
              <a:rPr lang="zh-CN" altLang="en-US" sz="2400" dirty="0" smtClean="0">
                <a:solidFill>
                  <a:srgbClr val="3366FF"/>
                </a:solidFill>
              </a:rPr>
              <a:t>出那</a:t>
            </a:r>
            <a:r>
              <a:rPr lang="zh-CN" altLang="en-US" sz="2400" dirty="0">
                <a:solidFill>
                  <a:srgbClr val="3366FF"/>
                </a:solidFill>
              </a:rPr>
              <a:t>几个倾斜</a:t>
            </a:r>
            <a:r>
              <a:rPr lang="en-US" altLang="zh-CN" sz="2400" dirty="0">
                <a:solidFill>
                  <a:srgbClr val="3366FF"/>
                </a:solidFill>
              </a:rPr>
              <a:t>key</a:t>
            </a:r>
            <a:r>
              <a:rPr lang="zh-CN" altLang="en-US" sz="2400" dirty="0">
                <a:solidFill>
                  <a:srgbClr val="3366FF"/>
                </a:solidFill>
              </a:rPr>
              <a:t>对应的数据并形成一个单独的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，</a:t>
            </a:r>
            <a:r>
              <a:rPr lang="zh-CN" altLang="en-US" sz="2400" dirty="0"/>
              <a:t>将每条数据膨胀成</a:t>
            </a:r>
            <a:r>
              <a:rPr lang="en-US" altLang="zh-CN" sz="2400" dirty="0"/>
              <a:t>n</a:t>
            </a:r>
            <a:r>
              <a:rPr lang="zh-CN" altLang="en-US" sz="2400" dirty="0"/>
              <a:t>条数据，这</a:t>
            </a:r>
            <a:r>
              <a:rPr lang="en-US" altLang="zh-CN" sz="2400" dirty="0"/>
              <a:t>n</a:t>
            </a:r>
            <a:r>
              <a:rPr lang="zh-CN" altLang="en-US" sz="2400" dirty="0"/>
              <a:t>条数据都</a:t>
            </a:r>
            <a:r>
              <a:rPr lang="zh-CN" altLang="en-US" sz="2400" dirty="0">
                <a:solidFill>
                  <a:srgbClr val="FF0000"/>
                </a:solidFill>
              </a:rPr>
              <a:t>按顺序附加</a:t>
            </a:r>
            <a:r>
              <a:rPr lang="zh-CN" altLang="en-US" sz="2400" dirty="0"/>
              <a:t>一个</a:t>
            </a:r>
            <a:r>
              <a:rPr lang="en-US" altLang="zh-CN" sz="2400" dirty="0"/>
              <a:t>0~n</a:t>
            </a:r>
            <a:r>
              <a:rPr lang="zh-CN" altLang="en-US" sz="2400" dirty="0"/>
              <a:t>的前缀</a:t>
            </a:r>
            <a:r>
              <a:rPr lang="zh-CN" altLang="en-US" sz="2400" dirty="0" smtClean="0"/>
              <a:t>，其余不会导致</a:t>
            </a:r>
            <a:r>
              <a:rPr lang="zh-CN" altLang="en-US" sz="2400" dirty="0"/>
              <a:t>倾斜的大部分</a:t>
            </a:r>
            <a:r>
              <a:rPr lang="en-US" altLang="zh-CN" sz="2400" dirty="0"/>
              <a:t>key</a:t>
            </a:r>
            <a:r>
              <a:rPr lang="zh-CN" altLang="en-US" sz="2400" dirty="0"/>
              <a:t>也形成另外一个</a:t>
            </a:r>
            <a:r>
              <a:rPr lang="en-US" altLang="zh-CN" sz="2400" dirty="0"/>
              <a:t>RDD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）将</a:t>
            </a:r>
            <a:r>
              <a:rPr lang="zh-CN" altLang="en-US" sz="2400" dirty="0"/>
              <a:t>附加了随机前缀的独立</a:t>
            </a:r>
            <a:r>
              <a:rPr lang="en-US" altLang="zh-CN" sz="2400" dirty="0"/>
              <a:t>RDD</a:t>
            </a:r>
            <a:r>
              <a:rPr lang="zh-CN" altLang="en-US" sz="2400" dirty="0"/>
              <a:t>与另一个膨胀</a:t>
            </a:r>
            <a:r>
              <a:rPr lang="en-US" altLang="zh-CN" sz="2400" dirty="0"/>
              <a:t>n</a:t>
            </a:r>
            <a:r>
              <a:rPr lang="zh-CN" altLang="en-US" sz="2400" dirty="0"/>
              <a:t>倍的独立</a:t>
            </a:r>
            <a:r>
              <a:rPr lang="en-US" altLang="zh-CN" sz="2400" dirty="0"/>
              <a:t>RDD</a:t>
            </a:r>
            <a:r>
              <a:rPr lang="zh-CN" altLang="en-US" sz="2400" dirty="0"/>
              <a:t>进行</a:t>
            </a:r>
            <a:r>
              <a:rPr lang="en-US" altLang="zh-CN" sz="2400" dirty="0"/>
              <a:t>join</a:t>
            </a:r>
            <a:r>
              <a:rPr lang="zh-CN" altLang="en-US" sz="2400" dirty="0" smtClean="0"/>
              <a:t>，从而将</a:t>
            </a:r>
            <a:r>
              <a:rPr lang="zh-CN" altLang="en-US" sz="2400" dirty="0"/>
              <a:t>原先相同的</a:t>
            </a:r>
            <a:r>
              <a:rPr lang="en-US" altLang="zh-CN" sz="2400" dirty="0"/>
              <a:t>key</a:t>
            </a:r>
            <a:r>
              <a:rPr lang="zh-CN" altLang="en-US" sz="2400" dirty="0"/>
              <a:t>打散成</a:t>
            </a:r>
            <a:r>
              <a:rPr lang="en-US" altLang="zh-CN" sz="2400" dirty="0"/>
              <a:t>n</a:t>
            </a:r>
            <a:r>
              <a:rPr lang="zh-CN" altLang="en-US" sz="2400" dirty="0" smtClean="0"/>
              <a:t>份分散</a:t>
            </a:r>
            <a:r>
              <a:rPr lang="zh-CN" altLang="en-US" sz="2400" dirty="0"/>
              <a:t>到多个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中进行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）另外</a:t>
            </a:r>
            <a:r>
              <a:rPr lang="zh-CN" altLang="en-US" sz="2400" dirty="0"/>
              <a:t>两个普通的</a:t>
            </a:r>
            <a:r>
              <a:rPr lang="en-US" altLang="zh-CN" sz="2400" dirty="0"/>
              <a:t>RDD</a:t>
            </a:r>
            <a:r>
              <a:rPr lang="zh-CN" altLang="en-US" sz="2400" dirty="0"/>
              <a:t>就照常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。</a:t>
            </a:r>
            <a:endParaRPr lang="zh-CN" altLang="en-US" sz="2400" dirty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）将</a:t>
            </a:r>
            <a:r>
              <a:rPr lang="zh-CN" altLang="en-US" sz="2400" dirty="0"/>
              <a:t>两次</a:t>
            </a:r>
            <a:r>
              <a:rPr lang="en-US" altLang="zh-CN" sz="2400" dirty="0"/>
              <a:t>join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结果用</a:t>
            </a:r>
            <a:r>
              <a:rPr lang="en-US" altLang="zh-CN" sz="2400" dirty="0"/>
              <a:t>union</a:t>
            </a:r>
            <a:r>
              <a:rPr lang="zh-CN" altLang="en-US" sz="2400" dirty="0"/>
              <a:t>算子</a:t>
            </a:r>
            <a:r>
              <a:rPr lang="zh-CN" altLang="en-US" sz="2400" dirty="0" smtClean="0"/>
              <a:t>合并，得到最终结果。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6388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join</a:t>
            </a:r>
            <a:r>
              <a:rPr lang="zh-CN" altLang="en-US" dirty="0"/>
              <a:t>倾斜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3"/>
          </a:xfrm>
        </p:spPr>
        <p:txBody>
          <a:bodyPr/>
          <a:lstStyle/>
          <a:p>
            <a:r>
              <a:rPr lang="zh-CN" altLang="en-US" sz="2400" b="1" dirty="0"/>
              <a:t>方案优点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操作中，如果</a:t>
            </a:r>
            <a:r>
              <a:rPr lang="zh-CN" altLang="en-US" sz="2400" dirty="0"/>
              <a:t>只是某几个</a:t>
            </a:r>
            <a:r>
              <a:rPr lang="en-US" altLang="zh-CN" sz="2400" dirty="0"/>
              <a:t>key</a:t>
            </a:r>
            <a:r>
              <a:rPr lang="zh-CN" altLang="en-US" sz="2400" dirty="0" smtClean="0"/>
              <a:t>导致倾斜，该</a:t>
            </a:r>
            <a:r>
              <a:rPr lang="zh-CN" altLang="en-US" sz="2400" dirty="0"/>
              <a:t>方式可以用最</a:t>
            </a:r>
            <a:r>
              <a:rPr lang="zh-CN" altLang="en-US" sz="2400" dirty="0" smtClean="0"/>
              <a:t>有效打散</a:t>
            </a:r>
            <a:r>
              <a:rPr lang="en-US" altLang="zh-CN" sz="2400" dirty="0"/>
              <a:t>key</a:t>
            </a:r>
            <a:r>
              <a:rPr lang="zh-CN" altLang="en-US" sz="2400" dirty="0"/>
              <a:t>进行</a:t>
            </a:r>
            <a:r>
              <a:rPr lang="en-US" altLang="zh-CN" sz="2400" dirty="0" smtClean="0"/>
              <a:t>join</a:t>
            </a:r>
            <a:r>
              <a:rPr lang="zh-CN" altLang="en-US" sz="2400" dirty="0" smtClean="0"/>
              <a:t>，且</a:t>
            </a:r>
            <a:r>
              <a:rPr lang="zh-CN" altLang="en-US" sz="2400" dirty="0"/>
              <a:t>只需要针对少数倾斜</a:t>
            </a:r>
            <a:r>
              <a:rPr lang="en-US" altLang="zh-CN" sz="2400" dirty="0"/>
              <a:t>key</a:t>
            </a:r>
            <a:r>
              <a:rPr lang="zh-CN" altLang="en-US" sz="2400" dirty="0"/>
              <a:t>对应的</a:t>
            </a:r>
            <a:r>
              <a:rPr lang="zh-CN" altLang="en-US" sz="2400" dirty="0" smtClean="0"/>
              <a:t>数据扩容</a:t>
            </a:r>
            <a:r>
              <a:rPr lang="en-US" altLang="zh-CN" sz="2400" dirty="0"/>
              <a:t>n</a:t>
            </a:r>
            <a:r>
              <a:rPr lang="zh-CN" altLang="en-US" sz="2400" dirty="0"/>
              <a:t>倍，不需要对全量数据进行扩容</a:t>
            </a:r>
            <a:r>
              <a:rPr lang="zh-CN" altLang="en-US" sz="2400" dirty="0" smtClean="0"/>
              <a:t>。</a:t>
            </a:r>
            <a:r>
              <a:rPr lang="zh-CN" altLang="en-US" sz="2400" dirty="0"/>
              <a:t/>
            </a:r>
            <a:br>
              <a:rPr lang="zh-CN" altLang="en-US" sz="2400" dirty="0"/>
            </a:br>
            <a:endParaRPr lang="zh-CN" altLang="en-US" sz="2400" dirty="0"/>
          </a:p>
          <a:p>
            <a:r>
              <a:rPr lang="zh-CN" altLang="en-US" sz="2400" b="1" dirty="0"/>
              <a:t>方案缺点</a:t>
            </a:r>
            <a:r>
              <a:rPr lang="zh-CN" altLang="en-US" sz="2400" dirty="0"/>
              <a:t>：如果导致倾斜的</a:t>
            </a:r>
            <a:r>
              <a:rPr lang="en-US" altLang="zh-CN" sz="2400" dirty="0"/>
              <a:t>key</a:t>
            </a:r>
            <a:r>
              <a:rPr lang="zh-CN" altLang="en-US" sz="2400" dirty="0"/>
              <a:t>特别</a:t>
            </a:r>
            <a:r>
              <a:rPr lang="zh-CN" altLang="en-US" sz="2400" dirty="0" smtClean="0"/>
              <a:t>多（例如成千上万</a:t>
            </a:r>
            <a:r>
              <a:rPr lang="zh-CN" altLang="en-US" sz="2400" dirty="0"/>
              <a:t>个</a:t>
            </a:r>
            <a:r>
              <a:rPr lang="en-US" altLang="zh-CN" sz="2400" dirty="0" smtClean="0"/>
              <a:t>key</a:t>
            </a:r>
            <a:r>
              <a:rPr lang="zh-CN" altLang="en-US" sz="2400" dirty="0" smtClean="0"/>
              <a:t>导致</a:t>
            </a:r>
            <a:r>
              <a:rPr lang="zh-CN" altLang="en-US" sz="2400" dirty="0"/>
              <a:t>数据</a:t>
            </a:r>
            <a:r>
              <a:rPr lang="zh-CN" altLang="en-US" sz="2400" dirty="0" smtClean="0"/>
              <a:t>倾斜），那么可不需拆分元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，直接全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标随机前缀和扩容</a:t>
            </a:r>
            <a:r>
              <a:rPr lang="en-US" altLang="zh-CN" sz="2400" dirty="0" smtClean="0"/>
              <a:t>n</a:t>
            </a:r>
            <a:r>
              <a:rPr lang="zh-CN" altLang="en-US" sz="2400" dirty="0" smtClean="0"/>
              <a:t>倍，但内存消耗极大。</a:t>
            </a:r>
            <a:endParaRPr lang="zh-CN" altLang="en-US" sz="2400" dirty="0"/>
          </a:p>
          <a:p>
            <a:r>
              <a:rPr lang="zh-CN" altLang="en-US" sz="2400" b="1" dirty="0" smtClean="0">
                <a:solidFill>
                  <a:srgbClr val="3366FF"/>
                </a:solidFill>
              </a:rPr>
              <a:t>实际案例</a:t>
            </a:r>
            <a:r>
              <a:rPr lang="zh-CN" altLang="en-US" sz="2400" dirty="0" smtClean="0">
                <a:solidFill>
                  <a:srgbClr val="3366FF"/>
                </a:solidFill>
              </a:rPr>
              <a:t>：曾经有实验表明，发现</a:t>
            </a:r>
            <a:r>
              <a:rPr lang="zh-CN" altLang="en-US" sz="2400" dirty="0">
                <a:solidFill>
                  <a:srgbClr val="3366FF"/>
                </a:solidFill>
              </a:rPr>
              <a:t>一个</a:t>
            </a:r>
            <a:r>
              <a:rPr lang="en-US" altLang="zh-CN" sz="2400" dirty="0" smtClean="0">
                <a:solidFill>
                  <a:srgbClr val="3366FF"/>
                </a:solidFill>
              </a:rPr>
              <a:t>join</a:t>
            </a:r>
            <a:r>
              <a:rPr lang="zh-CN" altLang="en-US" sz="2400" dirty="0" smtClean="0">
                <a:solidFill>
                  <a:srgbClr val="3366FF"/>
                </a:solidFill>
              </a:rPr>
              <a:t>有数据</a:t>
            </a:r>
            <a:r>
              <a:rPr lang="zh-CN" altLang="en-US" sz="2400" dirty="0">
                <a:solidFill>
                  <a:srgbClr val="3366FF"/>
                </a:solidFill>
              </a:rPr>
              <a:t>倾斜。优化</a:t>
            </a:r>
            <a:r>
              <a:rPr lang="zh-CN" altLang="en-US" sz="2400" dirty="0" smtClean="0">
                <a:solidFill>
                  <a:srgbClr val="3366FF"/>
                </a:solidFill>
              </a:rPr>
              <a:t>之前作业</a:t>
            </a:r>
            <a:r>
              <a:rPr lang="zh-CN" altLang="en-US" sz="2400" dirty="0">
                <a:solidFill>
                  <a:srgbClr val="3366FF"/>
                </a:solidFill>
              </a:rPr>
              <a:t>的</a:t>
            </a:r>
            <a:r>
              <a:rPr lang="zh-CN" altLang="en-US" sz="2400" dirty="0" smtClean="0">
                <a:solidFill>
                  <a:srgbClr val="3366FF"/>
                </a:solidFill>
              </a:rPr>
              <a:t>执行时间约</a:t>
            </a:r>
            <a:r>
              <a:rPr lang="en-US" altLang="zh-CN" sz="2400" dirty="0" smtClean="0">
                <a:solidFill>
                  <a:srgbClr val="3366FF"/>
                </a:solidFill>
              </a:rPr>
              <a:t>60</a:t>
            </a:r>
            <a:r>
              <a:rPr lang="zh-CN" altLang="en-US" sz="2400" dirty="0" smtClean="0">
                <a:solidFill>
                  <a:srgbClr val="3366FF"/>
                </a:solidFill>
              </a:rPr>
              <a:t>分钟，使用</a:t>
            </a:r>
            <a:r>
              <a:rPr lang="zh-CN" altLang="en-US" sz="2400" dirty="0">
                <a:solidFill>
                  <a:srgbClr val="3366FF"/>
                </a:solidFill>
              </a:rPr>
              <a:t>该方案优化之后，执行时间缩短到</a:t>
            </a:r>
            <a:r>
              <a:rPr lang="en-US" altLang="zh-CN" sz="2400" dirty="0">
                <a:solidFill>
                  <a:srgbClr val="3366FF"/>
                </a:solidFill>
              </a:rPr>
              <a:t>10</a:t>
            </a:r>
            <a:r>
              <a:rPr lang="zh-CN" altLang="en-US" sz="2400" dirty="0">
                <a:solidFill>
                  <a:srgbClr val="3366FF"/>
                </a:solidFill>
              </a:rPr>
              <a:t>分钟左右，性能提升了</a:t>
            </a:r>
            <a:r>
              <a:rPr lang="en-US" altLang="zh-CN" sz="2400" dirty="0">
                <a:solidFill>
                  <a:srgbClr val="3366FF"/>
                </a:solidFill>
              </a:rPr>
              <a:t>6</a:t>
            </a:r>
            <a:r>
              <a:rPr lang="zh-CN" altLang="en-US" sz="2400" dirty="0">
                <a:solidFill>
                  <a:srgbClr val="3366FF"/>
                </a:solidFill>
              </a:rPr>
              <a:t>倍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2456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227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65452"/>
            <a:ext cx="6336704" cy="602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62735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86172" y="1445047"/>
            <a:ext cx="8319691" cy="4504234"/>
          </a:xfrm>
        </p:spPr>
        <p:txBody>
          <a:bodyPr>
            <a:normAutofit fontScale="925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+mn-ea"/>
              </a:rPr>
              <a:t>Shuffle</a:t>
            </a:r>
            <a:r>
              <a:rPr lang="zh-CN" altLang="en-US" sz="2400" b="1" dirty="0" smtClean="0">
                <a:latin typeface="+mn-ea"/>
              </a:rPr>
              <a:t>优化</a:t>
            </a:r>
            <a:endParaRPr lang="en-US" altLang="zh-CN" sz="2400" b="1" dirty="0" smtClean="0">
              <a:latin typeface="+mn-ea"/>
            </a:endParaRPr>
          </a:p>
          <a:p>
            <a:r>
              <a:rPr lang="en-US" altLang="zh-CN" sz="2400" b="1" dirty="0" err="1"/>
              <a:t>ShuffleManager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shuffle</a:t>
            </a:r>
            <a:r>
              <a:rPr lang="zh-CN" altLang="en-US" sz="2400" b="1" dirty="0"/>
              <a:t>管理器</a:t>
            </a:r>
            <a:r>
              <a:rPr lang="zh-CN" altLang="en-US" sz="2400" b="1" dirty="0" smtClean="0"/>
              <a:t>）：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中负责</a:t>
            </a:r>
            <a:r>
              <a:rPr lang="en-US" altLang="zh-CN" sz="2400" dirty="0"/>
              <a:t>shuffle</a:t>
            </a:r>
            <a:r>
              <a:rPr lang="zh-CN" altLang="en-US" sz="2400" dirty="0" smtClean="0"/>
              <a:t>过程执行</a:t>
            </a:r>
            <a:r>
              <a:rPr lang="zh-CN" altLang="en-US" sz="2400" dirty="0"/>
              <a:t>、计算和处理</a:t>
            </a:r>
            <a:r>
              <a:rPr lang="zh-CN" altLang="en-US" sz="2400" dirty="0" smtClean="0"/>
              <a:t>的主要组件。</a:t>
            </a:r>
            <a:endParaRPr lang="zh-CN" altLang="en-US" sz="2400" dirty="0"/>
          </a:p>
          <a:p>
            <a:endParaRPr lang="en-US" altLang="zh-CN" sz="2400" dirty="0" smtClean="0"/>
          </a:p>
          <a:p>
            <a:r>
              <a:rPr lang="en-US" altLang="zh-CN" sz="2400" b="1" dirty="0" smtClean="0"/>
              <a:t>Shuffle</a:t>
            </a:r>
            <a:r>
              <a:rPr lang="zh-CN" altLang="en-US" sz="2400" b="1" dirty="0" smtClean="0"/>
              <a:t>引擎的变化：</a:t>
            </a:r>
            <a:endParaRPr lang="zh-CN" altLang="en-US" sz="2400" b="1" dirty="0"/>
          </a:p>
          <a:p>
            <a:r>
              <a:rPr lang="zh-CN" altLang="en-US" sz="2400" dirty="0"/>
              <a:t>在</a:t>
            </a:r>
            <a:r>
              <a:rPr lang="en-US" altLang="zh-CN" sz="2400" dirty="0"/>
              <a:t>Spark </a:t>
            </a:r>
            <a:r>
              <a:rPr lang="en-US" altLang="zh-CN" sz="2400" dirty="0" smtClean="0"/>
              <a:t>1.2</a:t>
            </a:r>
            <a:r>
              <a:rPr lang="zh-CN" altLang="en-US" sz="2400" dirty="0" smtClean="0"/>
              <a:t>之前，默认是</a:t>
            </a:r>
            <a:r>
              <a:rPr lang="en-US" altLang="zh-CN" sz="2400" b="1" dirty="0" err="1" smtClean="0"/>
              <a:t>HashShuffleManager</a:t>
            </a:r>
            <a:r>
              <a:rPr lang="zh-CN" altLang="en-US" sz="2400" dirty="0" smtClean="0"/>
              <a:t>，可分为优化前和优化后两个阶段。</a:t>
            </a:r>
            <a:endParaRPr lang="en-US" altLang="zh-CN" sz="2400" dirty="0" smtClean="0"/>
          </a:p>
          <a:p>
            <a:r>
              <a:rPr lang="zh-CN" altLang="en-US" sz="2400" dirty="0" smtClean="0"/>
              <a:t>     </a:t>
            </a:r>
            <a:r>
              <a:rPr lang="zh-CN" altLang="en-US" sz="2400" dirty="0" smtClean="0">
                <a:solidFill>
                  <a:srgbClr val="3366FF"/>
                </a:solidFill>
              </a:rPr>
              <a:t>一</a:t>
            </a:r>
            <a:r>
              <a:rPr lang="zh-CN" altLang="en-US" sz="2400" dirty="0">
                <a:solidFill>
                  <a:srgbClr val="3366FF"/>
                </a:solidFill>
              </a:rPr>
              <a:t>个非常严重的</a:t>
            </a:r>
            <a:r>
              <a:rPr lang="zh-CN" altLang="en-US" sz="2400" dirty="0" smtClean="0">
                <a:solidFill>
                  <a:srgbClr val="3366FF"/>
                </a:solidFill>
              </a:rPr>
              <a:t>弊端</a:t>
            </a:r>
            <a:r>
              <a:rPr lang="en-US" altLang="zh-CN" sz="2400" dirty="0" smtClean="0">
                <a:solidFill>
                  <a:srgbClr val="3366FF"/>
                </a:solidFill>
              </a:rPr>
              <a:t>——</a:t>
            </a:r>
            <a:r>
              <a:rPr lang="zh-CN" altLang="en-US" sz="2400" dirty="0" smtClean="0">
                <a:solidFill>
                  <a:srgbClr val="3366FF"/>
                </a:solidFill>
              </a:rPr>
              <a:t>会</a:t>
            </a:r>
            <a:r>
              <a:rPr lang="zh-CN" altLang="en-US" sz="2400" dirty="0">
                <a:solidFill>
                  <a:srgbClr val="3366FF"/>
                </a:solidFill>
              </a:rPr>
              <a:t>产生大量的中间磁盘文件</a:t>
            </a:r>
            <a:r>
              <a:rPr lang="zh-CN" altLang="en-US" sz="2400" dirty="0" smtClean="0">
                <a:solidFill>
                  <a:srgbClr val="3366FF"/>
                </a:solidFill>
              </a:rPr>
              <a:t>，导致大量</a:t>
            </a:r>
            <a:r>
              <a:rPr lang="zh-CN" altLang="en-US" sz="2400" dirty="0">
                <a:solidFill>
                  <a:srgbClr val="3366FF"/>
                </a:solidFill>
              </a:rPr>
              <a:t>的磁盘</a:t>
            </a:r>
            <a:r>
              <a:rPr lang="en-US" altLang="zh-CN" sz="2400" dirty="0" smtClean="0">
                <a:solidFill>
                  <a:srgbClr val="3366FF"/>
                </a:solidFill>
              </a:rPr>
              <a:t>I/O</a:t>
            </a:r>
            <a:r>
              <a:rPr lang="zh-CN" altLang="en-US" sz="2400" dirty="0" smtClean="0">
                <a:solidFill>
                  <a:srgbClr val="3366FF"/>
                </a:solidFill>
              </a:rPr>
              <a:t>影响</a:t>
            </a:r>
            <a:r>
              <a:rPr lang="zh-CN" altLang="en-US" sz="2400" dirty="0">
                <a:solidFill>
                  <a:srgbClr val="3366FF"/>
                </a:solidFill>
              </a:rPr>
              <a:t>了性能。</a:t>
            </a:r>
          </a:p>
          <a:p>
            <a:r>
              <a:rPr lang="en-US" altLang="zh-CN" sz="2400" dirty="0" smtClean="0"/>
              <a:t>Spark 1.2</a:t>
            </a:r>
            <a:r>
              <a:rPr lang="zh-CN" altLang="en-US" sz="2400" dirty="0" smtClean="0"/>
              <a:t>及之后版本，默认引擎改为</a:t>
            </a:r>
            <a:r>
              <a:rPr lang="en-US" altLang="zh-CN" sz="2000" b="1" dirty="0" err="1" smtClean="0"/>
              <a:t>SortShuffleManager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>
                <a:solidFill>
                  <a:srgbClr val="3366FF"/>
                </a:solidFill>
              </a:rPr>
              <a:t>在</a:t>
            </a:r>
            <a:r>
              <a:rPr lang="en-US" altLang="zh-CN" sz="2400" dirty="0" smtClean="0">
                <a:solidFill>
                  <a:srgbClr val="3366FF"/>
                </a:solidFill>
              </a:rPr>
              <a:t>task</a:t>
            </a:r>
            <a:r>
              <a:rPr lang="zh-CN" altLang="en-US" sz="2400" dirty="0" smtClean="0">
                <a:solidFill>
                  <a:srgbClr val="3366FF"/>
                </a:solidFill>
              </a:rPr>
              <a:t>输出动作中建立了临时磁盘文件</a:t>
            </a:r>
            <a:r>
              <a:rPr lang="en-US" altLang="zh-CN" sz="2400" dirty="0" smtClean="0">
                <a:solidFill>
                  <a:srgbClr val="3366FF"/>
                </a:solidFill>
              </a:rPr>
              <a:t>——merge+</a:t>
            </a:r>
            <a:r>
              <a:rPr lang="zh-CN" altLang="en-US" sz="2400" dirty="0" smtClean="0">
                <a:solidFill>
                  <a:srgbClr val="3366FF"/>
                </a:solidFill>
              </a:rPr>
              <a:t>索引文件机制，减少文件数量。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228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448727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b="1" dirty="0" err="1" smtClean="0"/>
              <a:t>HashShuffleManager</a:t>
            </a:r>
            <a:r>
              <a:rPr lang="zh-CN" altLang="en-US" sz="2400" b="1" dirty="0" smtClean="0"/>
              <a:t>早期版本</a:t>
            </a:r>
            <a:endParaRPr lang="en-US" altLang="zh-CN" sz="2400" b="1" dirty="0" smtClean="0"/>
          </a:p>
          <a:p>
            <a:r>
              <a:rPr lang="zh-CN" altLang="en-US" sz="2400" dirty="0" smtClean="0"/>
              <a:t>    一</a:t>
            </a:r>
            <a:r>
              <a:rPr lang="zh-CN" altLang="en-US" sz="2400" dirty="0"/>
              <a:t>个假设前提：每个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只有</a:t>
            </a:r>
            <a:r>
              <a:rPr lang="en-US" altLang="zh-CN" sz="2400" dirty="0"/>
              <a:t>1</a:t>
            </a:r>
            <a:r>
              <a:rPr lang="zh-CN" altLang="en-US" sz="2400" dirty="0"/>
              <a:t>个</a:t>
            </a:r>
            <a:r>
              <a:rPr lang="en-US" altLang="zh-CN" sz="2400" dirty="0"/>
              <a:t>CPU core</a:t>
            </a:r>
            <a:r>
              <a:rPr lang="zh-CN" altLang="en-US" sz="2400" dirty="0" smtClean="0"/>
              <a:t>，意味着无论该</a:t>
            </a:r>
            <a:r>
              <a:rPr lang="en-US" altLang="zh-CN" sz="2400" dirty="0" smtClean="0"/>
              <a:t>Executor</a:t>
            </a:r>
            <a:r>
              <a:rPr lang="zh-CN" altLang="en-US" sz="2400" dirty="0"/>
              <a:t>上分配多少个</a:t>
            </a:r>
            <a:r>
              <a:rPr lang="en-US" altLang="zh-CN" sz="2400" dirty="0"/>
              <a:t>task</a:t>
            </a:r>
            <a:r>
              <a:rPr lang="zh-CN" altLang="en-US" sz="2400" dirty="0"/>
              <a:t>线程，同</a:t>
            </a:r>
            <a:r>
              <a:rPr lang="zh-CN" altLang="en-US" sz="2400" dirty="0" smtClean="0"/>
              <a:t>一时间只能</a:t>
            </a:r>
            <a:r>
              <a:rPr lang="zh-CN" altLang="en-US" sz="2400" dirty="0"/>
              <a:t>执行一个</a:t>
            </a:r>
            <a:r>
              <a:rPr lang="en-US" altLang="zh-CN" sz="2400" dirty="0"/>
              <a:t>task</a:t>
            </a:r>
            <a:r>
              <a:rPr lang="zh-CN" altLang="en-US" sz="2400" dirty="0"/>
              <a:t>线程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）</a:t>
            </a:r>
            <a:r>
              <a:rPr lang="en-US" altLang="zh-CN" sz="2400" b="1" dirty="0" smtClean="0"/>
              <a:t>shuffle </a:t>
            </a:r>
            <a:r>
              <a:rPr lang="en-US" altLang="zh-CN" sz="2400" b="1" dirty="0"/>
              <a:t>write</a:t>
            </a:r>
            <a:r>
              <a:rPr lang="zh-CN" altLang="en-US" sz="2400" b="1" dirty="0"/>
              <a:t>阶段</a:t>
            </a:r>
            <a:r>
              <a:rPr lang="zh-CN" altLang="en-US" sz="2400" dirty="0" smtClean="0"/>
              <a:t>，在</a:t>
            </a:r>
            <a:r>
              <a:rPr lang="zh-CN" altLang="en-US" sz="2400" dirty="0"/>
              <a:t>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结束计算之后，为了下一个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可以执行</a:t>
            </a:r>
            <a:r>
              <a:rPr lang="en-US" altLang="zh-CN" sz="2400" dirty="0"/>
              <a:t>shuffle</a:t>
            </a:r>
            <a:r>
              <a:rPr lang="zh-CN" altLang="en-US" sz="2400" dirty="0"/>
              <a:t>类的算子</a:t>
            </a:r>
            <a:r>
              <a:rPr lang="zh-CN" altLang="en-US" sz="2400" dirty="0" smtClean="0"/>
              <a:t>（如</a:t>
            </a:r>
            <a:r>
              <a:rPr lang="en-US" altLang="zh-CN" sz="2400" dirty="0" err="1"/>
              <a:t>reduceByKey</a:t>
            </a:r>
            <a:r>
              <a:rPr lang="zh-CN" altLang="en-US" sz="2400" dirty="0" smtClean="0"/>
              <a:t>）将</a:t>
            </a:r>
            <a:r>
              <a:rPr lang="zh-CN" altLang="en-US" sz="2400" dirty="0"/>
              <a:t>每个</a:t>
            </a:r>
            <a:r>
              <a:rPr lang="en-US" altLang="zh-CN" sz="2400" dirty="0"/>
              <a:t>task</a:t>
            </a:r>
            <a:r>
              <a:rPr lang="zh-CN" altLang="en-US" sz="2400" dirty="0"/>
              <a:t>处理的数据按</a:t>
            </a:r>
            <a:r>
              <a:rPr lang="en-US" altLang="zh-CN" sz="2400" dirty="0"/>
              <a:t>key</a:t>
            </a:r>
            <a:r>
              <a:rPr lang="zh-CN" altLang="en-US" sz="2400" dirty="0"/>
              <a:t>进行</a:t>
            </a:r>
            <a:r>
              <a:rPr lang="zh-CN" altLang="en-US" sz="2400" dirty="0" smtClean="0"/>
              <a:t>“分类”，对</a:t>
            </a:r>
            <a:r>
              <a:rPr lang="en-US" altLang="zh-CN" sz="2400" dirty="0" smtClean="0"/>
              <a:t>key</a:t>
            </a:r>
            <a:r>
              <a:rPr lang="zh-CN" altLang="en-US" sz="2400" dirty="0"/>
              <a:t>执行</a:t>
            </a:r>
            <a:r>
              <a:rPr lang="en-US" altLang="zh-CN" sz="2400" dirty="0"/>
              <a:t>hash</a:t>
            </a:r>
            <a:r>
              <a:rPr lang="zh-CN" altLang="en-US" sz="2400" dirty="0"/>
              <a:t>算法，从而将相同</a:t>
            </a:r>
            <a:r>
              <a:rPr lang="en-US" altLang="zh-CN" sz="2400" dirty="0"/>
              <a:t>key</a:t>
            </a:r>
            <a:r>
              <a:rPr lang="zh-CN" altLang="en-US" sz="2400" dirty="0"/>
              <a:t>都写入同一个磁盘文件中，而每一个磁盘文件都只属于下游</a:t>
            </a:r>
            <a:r>
              <a:rPr lang="en-US" altLang="zh-CN" sz="2400" dirty="0"/>
              <a:t>stage</a:t>
            </a:r>
            <a:r>
              <a:rPr lang="zh-CN" altLang="en-US" sz="2400" dirty="0"/>
              <a:t>的一个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>
                <a:solidFill>
                  <a:srgbClr val="3366FF"/>
                </a:solidFill>
              </a:rPr>
              <a:t> </a:t>
            </a:r>
            <a:r>
              <a:rPr lang="en-US" altLang="zh-CN" sz="2400" dirty="0" smtClean="0">
                <a:solidFill>
                  <a:srgbClr val="3366FF"/>
                </a:solidFill>
              </a:rPr>
              <a:t>   </a:t>
            </a:r>
            <a:r>
              <a:rPr lang="zh-CN" altLang="en-US" sz="2400" dirty="0" smtClean="0">
                <a:solidFill>
                  <a:srgbClr val="3366FF"/>
                </a:solidFill>
              </a:rPr>
              <a:t>在</a:t>
            </a:r>
            <a:r>
              <a:rPr lang="zh-CN" altLang="en-US" sz="2400" dirty="0">
                <a:solidFill>
                  <a:srgbClr val="3366FF"/>
                </a:solidFill>
              </a:rPr>
              <a:t>将数据写入磁盘之前，会先将数据写入内存缓冲中，当内存缓冲填满之后，才会溢写到磁盘文件中去。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267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应用情况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 smtClean="0"/>
              <a:t>优酷土豆</a:t>
            </a:r>
            <a:endParaRPr lang="en-US" altLang="zh-CN" sz="2400" b="1" dirty="0" smtClean="0"/>
          </a:p>
          <a:p>
            <a:r>
              <a:rPr lang="zh-CN" altLang="en-US" sz="2400" b="1" dirty="0" smtClean="0"/>
              <a:t>视频推荐</a:t>
            </a:r>
            <a:r>
              <a:rPr lang="en-US" altLang="zh-CN" sz="2400" b="1" dirty="0" smtClean="0"/>
              <a:t>(</a:t>
            </a:r>
            <a:r>
              <a:rPr lang="zh-CN" altLang="en-US" sz="2400" b="1" dirty="0" smtClean="0"/>
              <a:t>图计算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、广告业务：</a:t>
            </a:r>
            <a:r>
              <a:rPr lang="zh-CN" altLang="en-US" sz="2400" dirty="0" smtClean="0"/>
              <a:t>通过对比，发现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性能比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提升很多。</a:t>
            </a:r>
            <a:endParaRPr lang="en-US" altLang="zh-CN" sz="2400" dirty="0" smtClean="0"/>
          </a:p>
          <a:p>
            <a:r>
              <a:rPr lang="zh-CN" altLang="en-US" sz="2400" dirty="0" smtClean="0"/>
              <a:t>交互查询响应快，性能比</a:t>
            </a:r>
            <a:r>
              <a:rPr lang="en-US" altLang="zh-CN" sz="2400" dirty="0" smtClean="0"/>
              <a:t>Hadoop</a:t>
            </a:r>
            <a:r>
              <a:rPr lang="zh-CN" altLang="en-US" sz="2400" dirty="0" smtClean="0"/>
              <a:t>提高若干倍</a:t>
            </a:r>
            <a:r>
              <a:rPr lang="zh-CN" altLang="en-US" sz="2400" dirty="0"/>
              <a:t>。</a:t>
            </a:r>
            <a:endParaRPr lang="en-US" altLang="zh-CN" sz="2400" dirty="0" smtClean="0"/>
          </a:p>
          <a:p>
            <a:r>
              <a:rPr lang="zh-CN" altLang="en-US" sz="2400" b="1" dirty="0" smtClean="0"/>
              <a:t>模拟广告投放：</a:t>
            </a:r>
            <a:r>
              <a:rPr lang="zh-CN" altLang="en-US" sz="2400" dirty="0"/>
              <a:t>机器学习、图计算等迭代计算，大大减少了网络传输、数据落地等，极大的提高的计算性能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dirty="0" smtClean="0"/>
              <a:t>计算效率高、延迟小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同</a:t>
            </a:r>
            <a:r>
              <a:rPr lang="en-US" altLang="zh-CN" sz="2400" dirty="0" err="1" smtClean="0"/>
              <a:t>hadoop</a:t>
            </a:r>
            <a:r>
              <a:rPr lang="zh-CN" altLang="en-US" sz="2400" dirty="0" smtClean="0"/>
              <a:t>比延迟至少降低一个数量级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489654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/>
              <a:t>当前</a:t>
            </a:r>
            <a:r>
              <a:rPr lang="en-US" altLang="zh-CN" sz="2400" dirty="0"/>
              <a:t>stage</a:t>
            </a:r>
            <a:r>
              <a:rPr lang="zh-CN" altLang="en-US" sz="2400" dirty="0"/>
              <a:t>的每个</a:t>
            </a:r>
            <a:r>
              <a:rPr lang="en-US" altLang="zh-CN" sz="2400" dirty="0"/>
              <a:t>task</a:t>
            </a:r>
            <a:r>
              <a:rPr lang="zh-CN" altLang="en-US" sz="2400" dirty="0"/>
              <a:t>就要</a:t>
            </a:r>
            <a:r>
              <a:rPr lang="zh-CN" altLang="en-US" sz="2400" dirty="0" smtClean="0"/>
              <a:t>创建的文件数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 =   </a:t>
            </a:r>
            <a:r>
              <a:rPr lang="zh-CN" altLang="en-US" sz="2400" dirty="0" smtClean="0"/>
              <a:t>下</a:t>
            </a:r>
            <a:r>
              <a:rPr lang="zh-CN" altLang="en-US" sz="2400" dirty="0"/>
              <a:t>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数量。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例：下</a:t>
            </a:r>
            <a:r>
              <a:rPr lang="zh-CN" altLang="en-US" sz="2400" dirty="0"/>
              <a:t>一个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共有</a:t>
            </a:r>
            <a:r>
              <a:rPr lang="en-US" altLang="zh-CN" sz="2400" dirty="0"/>
              <a:t>100</a:t>
            </a:r>
            <a:r>
              <a:rPr lang="zh-CN" altLang="en-US" sz="2400" dirty="0"/>
              <a:t>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，则当前</a:t>
            </a:r>
            <a:r>
              <a:rPr lang="en-US" altLang="zh-CN" sz="2400" dirty="0"/>
              <a:t>stage</a:t>
            </a:r>
            <a:r>
              <a:rPr lang="zh-CN" altLang="en-US" sz="2400" dirty="0"/>
              <a:t>的每个</a:t>
            </a:r>
            <a:r>
              <a:rPr lang="en-US" altLang="zh-CN" sz="2400" dirty="0"/>
              <a:t>task</a:t>
            </a:r>
            <a:r>
              <a:rPr lang="zh-CN" altLang="en-US" sz="2400" dirty="0"/>
              <a:t>都要创建</a:t>
            </a:r>
            <a:r>
              <a:rPr lang="en-US" altLang="zh-CN" sz="2400" dirty="0"/>
              <a:t>100</a:t>
            </a:r>
            <a:r>
              <a:rPr lang="zh-CN" altLang="en-US" sz="2400" dirty="0"/>
              <a:t>份磁盘文件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如果</a:t>
            </a:r>
            <a:r>
              <a:rPr lang="zh-CN" altLang="en-US" sz="2400" dirty="0"/>
              <a:t>当前</a:t>
            </a:r>
            <a:r>
              <a:rPr lang="en-US" altLang="zh-CN" sz="2400" dirty="0"/>
              <a:t>stage</a:t>
            </a:r>
            <a:r>
              <a:rPr lang="zh-CN" altLang="en-US" sz="2400" dirty="0"/>
              <a:t>有</a:t>
            </a:r>
            <a:r>
              <a:rPr lang="en-US" altLang="zh-CN" sz="2400" dirty="0"/>
              <a:t>50</a:t>
            </a:r>
            <a:r>
              <a:rPr lang="zh-CN" altLang="en-US" sz="2400" dirty="0"/>
              <a:t>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，共有</a:t>
            </a:r>
            <a:r>
              <a:rPr lang="en-US" altLang="zh-CN" sz="2400" dirty="0"/>
              <a:t>10</a:t>
            </a:r>
            <a:r>
              <a:rPr lang="zh-CN" altLang="en-US" sz="2400" dirty="0"/>
              <a:t>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，每个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执行</a:t>
            </a:r>
            <a:r>
              <a:rPr lang="en-US" altLang="zh-CN" sz="2400" dirty="0"/>
              <a:t>5</a:t>
            </a:r>
            <a:r>
              <a:rPr lang="zh-CN" altLang="en-US" sz="2400" dirty="0"/>
              <a:t>个</a:t>
            </a:r>
            <a:r>
              <a:rPr lang="en-US" altLang="zh-CN" sz="2400" dirty="0" smtClean="0"/>
              <a:t>Task</a:t>
            </a:r>
          </a:p>
          <a:p>
            <a:pPr>
              <a:lnSpc>
                <a:spcPct val="130000"/>
              </a:lnSpc>
            </a:pPr>
            <a:r>
              <a:rPr lang="en-US" altLang="zh-CN" sz="2400" dirty="0" smtClean="0">
                <a:latin typeface="Century Gothic" panose="020B0502020202020204" pitchFamily="34" charset="0"/>
              </a:rPr>
              <a:t>     ↓</a:t>
            </a:r>
          </a:p>
          <a:p>
            <a:pPr>
              <a:lnSpc>
                <a:spcPct val="130000"/>
              </a:lnSpc>
            </a:pPr>
            <a:r>
              <a:rPr lang="zh-CN" altLang="en-US" sz="2400" dirty="0" smtClean="0"/>
              <a:t>每个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累计要</a:t>
            </a:r>
            <a:r>
              <a:rPr lang="zh-CN" altLang="en-US" sz="2400" dirty="0"/>
              <a:t>创建</a:t>
            </a:r>
            <a:r>
              <a:rPr lang="en-US" altLang="zh-CN" sz="2400" dirty="0"/>
              <a:t>500</a:t>
            </a:r>
            <a:r>
              <a:rPr lang="zh-CN" altLang="en-US" sz="2400" dirty="0"/>
              <a:t>个磁盘文件，所有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累计创建</a:t>
            </a:r>
            <a:r>
              <a:rPr lang="en-US" altLang="zh-CN" sz="2400" dirty="0"/>
              <a:t>5000</a:t>
            </a:r>
            <a:r>
              <a:rPr lang="zh-CN" altLang="en-US" sz="2400" dirty="0"/>
              <a:t>个磁盘文件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30000"/>
              </a:lnSpc>
            </a:pPr>
            <a:r>
              <a:rPr lang="zh-CN" altLang="en-US" sz="2400" i="1" dirty="0" smtClean="0">
                <a:solidFill>
                  <a:srgbClr val="3366FF"/>
                </a:solidFill>
              </a:rPr>
              <a:t>未经</a:t>
            </a:r>
            <a:r>
              <a:rPr lang="zh-CN" altLang="en-US" sz="2400" i="1" dirty="0">
                <a:solidFill>
                  <a:srgbClr val="3366FF"/>
                </a:solidFill>
              </a:rPr>
              <a:t>优化的</a:t>
            </a:r>
            <a:r>
              <a:rPr lang="en-US" altLang="zh-CN" sz="2400" i="1" dirty="0">
                <a:solidFill>
                  <a:srgbClr val="3366FF"/>
                </a:solidFill>
              </a:rPr>
              <a:t>shuffle write</a:t>
            </a:r>
            <a:r>
              <a:rPr lang="zh-CN" altLang="en-US" sz="2400" i="1" dirty="0">
                <a:solidFill>
                  <a:srgbClr val="3366FF"/>
                </a:solidFill>
              </a:rPr>
              <a:t>操作所产生的磁盘文件的数量是极其惊人的。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036517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shuffle read</a:t>
            </a:r>
            <a:r>
              <a:rPr lang="zh-CN" altLang="en-US" sz="2400" dirty="0" smtClean="0"/>
              <a:t>阶段，每个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从</a:t>
            </a:r>
            <a:r>
              <a:rPr lang="zh-CN" altLang="en-US" sz="2400" dirty="0"/>
              <a:t>上游</a:t>
            </a:r>
            <a:r>
              <a:rPr lang="en-US" altLang="zh-CN" sz="2400" dirty="0"/>
              <a:t>stage</a:t>
            </a:r>
            <a:r>
              <a:rPr lang="zh-CN" altLang="en-US" sz="2400" dirty="0"/>
              <a:t>的所有</a:t>
            </a:r>
            <a:r>
              <a:rPr lang="en-US" altLang="zh-CN" sz="2400" dirty="0"/>
              <a:t>task</a:t>
            </a:r>
            <a:r>
              <a:rPr lang="zh-CN" altLang="en-US" sz="2400" dirty="0"/>
              <a:t>所在</a:t>
            </a:r>
            <a:r>
              <a:rPr lang="zh-CN" altLang="en-US" sz="2400" dirty="0" smtClean="0"/>
              <a:t>节点拉</a:t>
            </a:r>
            <a:r>
              <a:rPr lang="zh-CN" altLang="en-US" sz="2400" dirty="0"/>
              <a:t>取属于自己的那一个磁盘文件即可。</a:t>
            </a:r>
          </a:p>
          <a:p>
            <a:r>
              <a:rPr lang="zh-CN" altLang="en-US" sz="2400" dirty="0" smtClean="0"/>
              <a:t>     拉</a:t>
            </a:r>
            <a:r>
              <a:rPr lang="zh-CN" altLang="en-US" sz="2400" dirty="0"/>
              <a:t>取过程是一边拉取一边进行</a:t>
            </a:r>
            <a:r>
              <a:rPr lang="zh-CN" altLang="en-US" sz="2400" dirty="0" smtClean="0"/>
              <a:t>聚合。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每个</a:t>
            </a:r>
            <a:r>
              <a:rPr lang="en-US" altLang="zh-CN" sz="2400" dirty="0"/>
              <a:t>shuffle read task</a:t>
            </a:r>
            <a:r>
              <a:rPr lang="zh-CN" altLang="en-US" sz="2400" dirty="0"/>
              <a:t>都会有一个自己的</a:t>
            </a:r>
            <a:r>
              <a:rPr lang="en-US" altLang="zh-CN" sz="2400" dirty="0"/>
              <a:t>buffer</a:t>
            </a:r>
            <a:r>
              <a:rPr lang="zh-CN" altLang="en-US" sz="2400" dirty="0"/>
              <a:t>缓冲，</a:t>
            </a:r>
            <a:r>
              <a:rPr lang="zh-CN" altLang="en-US" sz="2400" dirty="0" smtClean="0"/>
              <a:t>每次只能</a:t>
            </a:r>
            <a:r>
              <a:rPr lang="zh-CN" altLang="en-US" sz="2400" dirty="0"/>
              <a:t>拉取与</a:t>
            </a:r>
            <a:r>
              <a:rPr lang="en-US" altLang="zh-CN" sz="2400" dirty="0" smtClean="0"/>
              <a:t>buffer</a:t>
            </a:r>
            <a:r>
              <a:rPr lang="zh-CN" altLang="en-US" sz="2400" dirty="0" smtClean="0"/>
              <a:t>相同</a:t>
            </a:r>
            <a:r>
              <a:rPr lang="zh-CN" altLang="en-US" sz="2400" dirty="0"/>
              <a:t>大小的数据</a:t>
            </a:r>
            <a:r>
              <a:rPr lang="zh-CN" altLang="en-US" sz="2400" dirty="0" smtClean="0"/>
              <a:t>，通过</a:t>
            </a:r>
            <a:r>
              <a:rPr lang="zh-CN" altLang="en-US" sz="2400" dirty="0"/>
              <a:t>内存中的一个</a:t>
            </a:r>
            <a:r>
              <a:rPr lang="en-US" altLang="zh-CN" sz="2400" dirty="0"/>
              <a:t>Map</a:t>
            </a:r>
            <a:r>
              <a:rPr lang="zh-CN" altLang="en-US" sz="2400" dirty="0"/>
              <a:t>进行聚合等操作。聚合完一批数据后，再拉取下一批数据</a:t>
            </a:r>
            <a:r>
              <a:rPr lang="zh-CN" altLang="en-US" sz="2400" dirty="0" smtClean="0"/>
              <a:t>，直到最后获得所有数据并</a:t>
            </a:r>
            <a:r>
              <a:rPr lang="zh-CN" altLang="en-US" sz="2400" dirty="0"/>
              <a:t>得到</a:t>
            </a:r>
            <a:r>
              <a:rPr lang="zh-CN" altLang="en-US" sz="2400" dirty="0" smtClean="0"/>
              <a:t>最终结果。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05935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714500"/>
            <a:ext cx="8143903" cy="562372"/>
          </a:xfr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232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479" y="1412776"/>
            <a:ext cx="758718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5816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268760"/>
            <a:ext cx="8143903" cy="506422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en-US" altLang="zh-CN" sz="2400" b="1" dirty="0" err="1" smtClean="0"/>
              <a:t>HashShuffleManager</a:t>
            </a:r>
            <a:r>
              <a:rPr lang="zh-CN" altLang="en-US" sz="2400" b="1" dirty="0" smtClean="0"/>
              <a:t>的优化版本</a:t>
            </a:r>
            <a:endParaRPr lang="en-US" altLang="zh-CN" sz="2400" b="1" dirty="0"/>
          </a:p>
          <a:p>
            <a:pPr>
              <a:lnSpc>
                <a:spcPct val="110000"/>
              </a:lnSpc>
            </a:pPr>
            <a:r>
              <a:rPr lang="zh-CN" altLang="en-US" sz="2400" dirty="0" smtClean="0">
                <a:solidFill>
                  <a:srgbClr val="3366FF"/>
                </a:solidFill>
              </a:rPr>
              <a:t>参数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spark.shuffle.consolidateFiles</a:t>
            </a:r>
            <a:r>
              <a:rPr lang="zh-CN" altLang="en-US" sz="2400" dirty="0" smtClean="0">
                <a:solidFill>
                  <a:srgbClr val="3366FF"/>
                </a:solidFill>
              </a:rPr>
              <a:t>，默认</a:t>
            </a:r>
            <a:r>
              <a:rPr lang="zh-CN" altLang="en-US" sz="2400" dirty="0">
                <a:solidFill>
                  <a:srgbClr val="3366FF"/>
                </a:solidFill>
              </a:rPr>
              <a:t>值为</a:t>
            </a:r>
            <a:r>
              <a:rPr lang="en-US" altLang="zh-CN" sz="2400" dirty="0">
                <a:solidFill>
                  <a:srgbClr val="3366FF"/>
                </a:solidFill>
              </a:rPr>
              <a:t>false</a:t>
            </a:r>
            <a:r>
              <a:rPr lang="zh-CN" altLang="en-US" sz="2400" dirty="0" smtClean="0">
                <a:solidFill>
                  <a:srgbClr val="3366FF"/>
                </a:solidFill>
              </a:rPr>
              <a:t>，设置</a:t>
            </a:r>
            <a:r>
              <a:rPr lang="zh-CN" altLang="en-US" sz="2400" dirty="0">
                <a:solidFill>
                  <a:srgbClr val="3366FF"/>
                </a:solidFill>
              </a:rPr>
              <a:t>为</a:t>
            </a:r>
            <a:r>
              <a:rPr lang="en-US" altLang="zh-CN" sz="2400" dirty="0">
                <a:solidFill>
                  <a:srgbClr val="3366FF"/>
                </a:solidFill>
              </a:rPr>
              <a:t>true</a:t>
            </a:r>
            <a:r>
              <a:rPr lang="zh-CN" altLang="en-US" sz="2400" dirty="0">
                <a:solidFill>
                  <a:srgbClr val="3366FF"/>
                </a:solidFill>
              </a:rPr>
              <a:t>即可开启优化机制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r>
              <a:rPr lang="zh-CN" altLang="en-US" sz="2400" dirty="0">
                <a:solidFill>
                  <a:srgbClr val="3366FF"/>
                </a:solidFill>
              </a:rPr>
              <a:t/>
            </a:r>
            <a:br>
              <a:rPr lang="zh-CN" altLang="en-US" sz="2400" dirty="0">
                <a:solidFill>
                  <a:srgbClr val="3366FF"/>
                </a:solidFill>
              </a:rPr>
            </a:br>
            <a:r>
              <a:rPr lang="zh-CN" altLang="en-US" sz="2400" dirty="0" smtClean="0"/>
              <a:t>    开启</a:t>
            </a:r>
            <a:r>
              <a:rPr lang="en-US" altLang="zh-CN" sz="2400" dirty="0"/>
              <a:t>consolidate</a:t>
            </a:r>
            <a:r>
              <a:rPr lang="zh-CN" altLang="en-US" sz="2400" dirty="0"/>
              <a:t>机制之后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shuffle write</a:t>
            </a:r>
            <a:r>
              <a:rPr lang="zh-CN" altLang="en-US" sz="2400" dirty="0" smtClean="0"/>
              <a:t>阶段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改为为</a:t>
            </a:r>
            <a:r>
              <a:rPr lang="zh-CN" altLang="en-US" sz="2400" dirty="0"/>
              <a:t>下游</a:t>
            </a:r>
            <a:r>
              <a:rPr lang="en-US" altLang="zh-CN" sz="2400" dirty="0"/>
              <a:t>stage</a:t>
            </a:r>
            <a:r>
              <a:rPr lang="zh-CN" altLang="en-US" sz="2400" dirty="0"/>
              <a:t>的每个</a:t>
            </a:r>
            <a:r>
              <a:rPr lang="en-US" altLang="zh-CN" sz="2400" dirty="0"/>
              <a:t>task</a:t>
            </a:r>
            <a:r>
              <a:rPr lang="zh-CN" altLang="en-US" sz="2400" dirty="0"/>
              <a:t>创建一</a:t>
            </a:r>
            <a:r>
              <a:rPr lang="zh-CN" altLang="en-US" sz="2400" dirty="0" smtClean="0"/>
              <a:t>个磁盘文件组</a:t>
            </a:r>
            <a:r>
              <a:rPr lang="en-US" altLang="zh-CN" sz="2400" dirty="0" err="1" smtClean="0"/>
              <a:t>shuffleFileGroup</a:t>
            </a:r>
            <a:r>
              <a:rPr lang="zh-CN" altLang="en-US" sz="2400" dirty="0" smtClean="0"/>
              <a:t>，其中的磁盘文件数量仍然与</a:t>
            </a:r>
            <a:r>
              <a:rPr lang="zh-CN" altLang="en-US" sz="2400" dirty="0"/>
              <a:t>下游</a:t>
            </a:r>
            <a:r>
              <a:rPr lang="en-US" altLang="zh-CN" sz="2400" dirty="0"/>
              <a:t>stage</a:t>
            </a:r>
            <a:r>
              <a:rPr lang="zh-CN" altLang="en-US" sz="2400" dirty="0"/>
              <a:t>的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数量相同。</a:t>
            </a:r>
            <a:endParaRPr lang="en-US" altLang="zh-CN" sz="2400" dirty="0" smtClean="0"/>
          </a:p>
          <a:p>
            <a:pPr>
              <a:lnSpc>
                <a:spcPct val="110000"/>
              </a:lnSpc>
            </a:pPr>
            <a:r>
              <a:rPr lang="zh-CN" altLang="en-US" sz="2400" b="1" dirty="0" smtClean="0"/>
              <a:t>区别</a:t>
            </a:r>
            <a:r>
              <a:rPr lang="zh-CN" altLang="en-US" sz="2400" dirty="0" smtClean="0"/>
              <a:t>：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r>
              <a:rPr lang="en-US" altLang="zh-CN" sz="2400" dirty="0" smtClean="0"/>
              <a:t>1</a:t>
            </a:r>
            <a:r>
              <a:rPr lang="zh-CN" altLang="en-US" sz="2400" dirty="0" smtClean="0"/>
              <a:t>）一</a:t>
            </a:r>
            <a:r>
              <a:rPr lang="zh-CN" altLang="en-US" sz="2400" dirty="0"/>
              <a:t>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上有多少个</a:t>
            </a:r>
            <a:r>
              <a:rPr lang="en-US" altLang="zh-CN" sz="2400" dirty="0"/>
              <a:t>CPU core</a:t>
            </a:r>
            <a:r>
              <a:rPr lang="zh-CN" altLang="en-US" sz="2400" dirty="0"/>
              <a:t>，就可以并行执行多少个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10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）第一</a:t>
            </a:r>
            <a:r>
              <a:rPr lang="zh-CN" altLang="en-US" sz="2400" dirty="0"/>
              <a:t>批并行执行的每个</a:t>
            </a:r>
            <a:r>
              <a:rPr lang="en-US" altLang="zh-CN" sz="2400" dirty="0"/>
              <a:t>task</a:t>
            </a:r>
            <a:r>
              <a:rPr lang="zh-CN" altLang="en-US" sz="2400" dirty="0" smtClean="0"/>
              <a:t>都创建</a:t>
            </a:r>
            <a:r>
              <a:rPr lang="zh-CN" altLang="en-US" sz="2400" dirty="0"/>
              <a:t>一个</a:t>
            </a:r>
            <a:r>
              <a:rPr lang="en-US" altLang="zh-CN" sz="2400" dirty="0" err="1"/>
              <a:t>shuffleFileGroup</a:t>
            </a:r>
            <a:r>
              <a:rPr lang="zh-CN" altLang="en-US" sz="2400" dirty="0"/>
              <a:t>，并将数据写入对应的</a:t>
            </a:r>
            <a:r>
              <a:rPr lang="zh-CN" altLang="en-US" sz="2400" dirty="0" smtClean="0"/>
              <a:t>磁盘文件。但</a:t>
            </a:r>
            <a:r>
              <a:rPr lang="zh-CN" altLang="en-US" sz="2400" dirty="0" smtClean="0">
                <a:solidFill>
                  <a:srgbClr val="FF0000"/>
                </a:solidFill>
              </a:rPr>
              <a:t>执行</a:t>
            </a:r>
            <a:r>
              <a:rPr lang="zh-CN" altLang="en-US" sz="2400" dirty="0">
                <a:solidFill>
                  <a:srgbClr val="FF0000"/>
                </a:solidFill>
              </a:rPr>
              <a:t>下一批</a:t>
            </a:r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r>
              <a:rPr lang="zh-CN" altLang="en-US" sz="2400" dirty="0">
                <a:solidFill>
                  <a:srgbClr val="FF0000"/>
                </a:solidFill>
              </a:rPr>
              <a:t>时</a:t>
            </a:r>
            <a:r>
              <a:rPr lang="zh-CN" altLang="en-US" sz="2400" dirty="0" smtClean="0">
                <a:solidFill>
                  <a:srgbClr val="FF0000"/>
                </a:solidFill>
              </a:rPr>
              <a:t>，对应的</a:t>
            </a:r>
            <a:r>
              <a:rPr lang="en-US" altLang="zh-CN" sz="2400" dirty="0" smtClean="0">
                <a:solidFill>
                  <a:srgbClr val="FF0000"/>
                </a:solidFill>
              </a:rPr>
              <a:t>task</a:t>
            </a:r>
            <a:r>
              <a:rPr lang="zh-CN" altLang="en-US" sz="2400" dirty="0" smtClean="0">
                <a:solidFill>
                  <a:srgbClr val="FF0000"/>
                </a:solidFill>
              </a:rPr>
              <a:t>会</a:t>
            </a:r>
            <a:r>
              <a:rPr lang="zh-CN" altLang="en-US" sz="2400" dirty="0">
                <a:solidFill>
                  <a:srgbClr val="FF0000"/>
                </a:solidFill>
              </a:rPr>
              <a:t>复用之前已有的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shuffleFileGroup</a:t>
            </a:r>
            <a:r>
              <a:rPr lang="zh-CN" altLang="en-US" sz="2400" dirty="0" smtClean="0">
                <a:solidFill>
                  <a:srgbClr val="FF0000"/>
                </a:solidFill>
              </a:rPr>
              <a:t>及其磁盘文件，</a:t>
            </a:r>
            <a:r>
              <a:rPr lang="zh-CN" altLang="en-US" sz="2400" dirty="0" smtClean="0"/>
              <a:t>这样可以将</a:t>
            </a:r>
            <a:r>
              <a:rPr lang="zh-CN" altLang="en-US" sz="2400" dirty="0"/>
              <a:t>多个</a:t>
            </a:r>
            <a:r>
              <a:rPr lang="en-US" altLang="zh-CN" sz="2400" dirty="0"/>
              <a:t>task</a:t>
            </a:r>
            <a:r>
              <a:rPr lang="zh-CN" altLang="en-US" sz="2400" dirty="0"/>
              <a:t>的磁盘文件进行一定程度上的合并</a:t>
            </a:r>
            <a:r>
              <a:rPr lang="zh-CN" altLang="en-US" sz="2400" dirty="0" smtClean="0"/>
              <a:t>，大幅度</a:t>
            </a:r>
            <a:r>
              <a:rPr lang="zh-CN" altLang="en-US" sz="2400" dirty="0"/>
              <a:t>减少</a:t>
            </a:r>
            <a:r>
              <a:rPr lang="zh-CN" altLang="en-US" sz="2400" dirty="0" smtClean="0"/>
              <a:t>磁盘文件数，提升</a:t>
            </a:r>
            <a:r>
              <a:rPr lang="en-US" altLang="zh-CN" sz="2400" dirty="0"/>
              <a:t>shuffle write</a:t>
            </a:r>
            <a:r>
              <a:rPr lang="zh-CN" altLang="en-US" sz="2400" dirty="0"/>
              <a:t>的性能。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203868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714500"/>
            <a:ext cx="8143903" cy="562372"/>
          </a:xfrm>
        </p:spPr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234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55" y="1412776"/>
            <a:ext cx="7978916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9179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496855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 smtClean="0"/>
              <a:t>例：</a:t>
            </a:r>
            <a:r>
              <a:rPr lang="zh-CN" altLang="en-US" sz="2400" dirty="0"/>
              <a:t>假设第二个</a:t>
            </a:r>
            <a:r>
              <a:rPr lang="en-US" altLang="zh-CN" sz="2400" dirty="0"/>
              <a:t>stage</a:t>
            </a:r>
            <a:r>
              <a:rPr lang="zh-CN" altLang="en-US" sz="2400" dirty="0"/>
              <a:t>有</a:t>
            </a:r>
            <a:r>
              <a:rPr lang="en-US" altLang="zh-CN" sz="2400" dirty="0"/>
              <a:t>100</a:t>
            </a:r>
            <a:r>
              <a:rPr lang="zh-CN" altLang="en-US" sz="2400" dirty="0"/>
              <a:t>个</a:t>
            </a:r>
            <a:r>
              <a:rPr lang="en-US" altLang="zh-CN" sz="2400" dirty="0"/>
              <a:t>task</a:t>
            </a:r>
            <a:r>
              <a:rPr lang="zh-CN" altLang="en-US" sz="2400" dirty="0"/>
              <a:t>，第一个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有</a:t>
            </a:r>
            <a:r>
              <a:rPr lang="en-US" altLang="zh-CN" sz="2400" dirty="0"/>
              <a:t>50</a:t>
            </a:r>
            <a:r>
              <a:rPr lang="zh-CN" altLang="en-US" sz="2400" dirty="0"/>
              <a:t>个</a:t>
            </a:r>
            <a:r>
              <a:rPr lang="en-US" altLang="zh-CN" sz="2400" dirty="0"/>
              <a:t>task</a:t>
            </a:r>
            <a:r>
              <a:rPr lang="zh-CN" altLang="en-US" sz="2400" dirty="0"/>
              <a:t>，总共还是有</a:t>
            </a:r>
            <a:r>
              <a:rPr lang="en-US" altLang="zh-CN" sz="2400" dirty="0"/>
              <a:t>10</a:t>
            </a:r>
            <a:r>
              <a:rPr lang="zh-CN" altLang="en-US" sz="2400" dirty="0"/>
              <a:t>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，每个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执行</a:t>
            </a:r>
            <a:r>
              <a:rPr lang="en-US" altLang="zh-CN" sz="2400" dirty="0"/>
              <a:t>5</a:t>
            </a:r>
            <a:r>
              <a:rPr lang="zh-CN" altLang="en-US" sz="2400" dirty="0"/>
              <a:t>个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，且每个</a:t>
            </a:r>
            <a:r>
              <a:rPr lang="en-US" altLang="zh-CN" sz="2400" dirty="0" err="1" smtClean="0"/>
              <a:t>Excutor</a:t>
            </a:r>
            <a:r>
              <a:rPr lang="zh-CN" altLang="en-US" sz="2400" dirty="0" smtClean="0"/>
              <a:t>仍然只有一个</a:t>
            </a:r>
            <a:r>
              <a:rPr lang="en-US" altLang="zh-CN" sz="2400" dirty="0" smtClean="0"/>
              <a:t>CPU core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zh-CN" altLang="en-US" sz="2400" dirty="0" smtClean="0"/>
              <a:t>    经过</a:t>
            </a:r>
            <a:r>
              <a:rPr lang="en-US" altLang="zh-CN" sz="2400" dirty="0"/>
              <a:t>consolidate</a:t>
            </a:r>
            <a:r>
              <a:rPr lang="zh-CN" altLang="en-US" sz="2400" dirty="0"/>
              <a:t>机制</a:t>
            </a:r>
            <a:r>
              <a:rPr lang="zh-CN" altLang="en-US" sz="2400" dirty="0" smtClean="0"/>
              <a:t>优化后</a:t>
            </a:r>
            <a:r>
              <a:rPr lang="zh-CN" altLang="en-US" sz="2400" dirty="0"/>
              <a:t>，每个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创建的</a:t>
            </a:r>
            <a:r>
              <a:rPr lang="zh-CN" altLang="en-US" sz="2400" dirty="0" smtClean="0"/>
              <a:t>磁盘文件数</a:t>
            </a:r>
            <a:r>
              <a:rPr lang="en-US" altLang="zh-CN" sz="2400" dirty="0" smtClean="0"/>
              <a:t>=CPU </a:t>
            </a:r>
            <a:r>
              <a:rPr lang="en-US" altLang="zh-CN" sz="2400" dirty="0"/>
              <a:t>core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数量*下</a:t>
            </a:r>
            <a:r>
              <a:rPr lang="zh-CN" altLang="en-US" sz="2400" dirty="0"/>
              <a:t>一个</a:t>
            </a:r>
            <a:r>
              <a:rPr lang="en-US" altLang="zh-CN" sz="2400" dirty="0"/>
              <a:t>stage</a:t>
            </a:r>
            <a:r>
              <a:rPr lang="zh-CN" altLang="en-US" sz="2400" dirty="0"/>
              <a:t>的</a:t>
            </a:r>
            <a:r>
              <a:rPr lang="en-US" altLang="zh-CN" sz="2400" dirty="0"/>
              <a:t>task</a:t>
            </a:r>
            <a:r>
              <a:rPr lang="zh-CN" altLang="en-US" sz="2400" dirty="0"/>
              <a:t>数量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>
                <a:latin typeface="Century Gothic" panose="020B0502020202020204" pitchFamily="34" charset="0"/>
              </a:rPr>
              <a:t>     ↓</a:t>
            </a: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zh-CN" altLang="en-US" sz="2400" dirty="0" smtClean="0"/>
              <a:t>每个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只创建</a:t>
            </a:r>
            <a:r>
              <a:rPr lang="en-US" altLang="zh-CN" sz="2400" dirty="0"/>
              <a:t>100</a:t>
            </a:r>
            <a:r>
              <a:rPr lang="zh-CN" altLang="en-US" sz="2400" dirty="0"/>
              <a:t>个磁盘文件，所有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累计只创建</a:t>
            </a:r>
            <a:r>
              <a:rPr lang="en-US" altLang="zh-CN" sz="2400" dirty="0"/>
              <a:t>1000</a:t>
            </a:r>
            <a:r>
              <a:rPr lang="zh-CN" altLang="en-US" sz="2400" dirty="0"/>
              <a:t>个磁盘文件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3952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50642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 smtClean="0"/>
              <a:t>SortShuffleManager</a:t>
            </a:r>
            <a:endParaRPr lang="zh-CN" altLang="en-US" sz="2400" dirty="0"/>
          </a:p>
          <a:p>
            <a:r>
              <a:rPr lang="en-US" altLang="zh-CN" sz="2400" dirty="0" smtClean="0"/>
              <a:t>     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SortShuffleManager</a:t>
            </a:r>
            <a:r>
              <a:rPr lang="zh-CN" altLang="en-US" sz="2400" dirty="0">
                <a:solidFill>
                  <a:srgbClr val="3366FF"/>
                </a:solidFill>
              </a:rPr>
              <a:t>的运行机制主要</a:t>
            </a:r>
            <a:r>
              <a:rPr lang="zh-CN" altLang="en-US" sz="2400" dirty="0" smtClean="0">
                <a:solidFill>
                  <a:srgbClr val="3366FF"/>
                </a:solidFill>
              </a:rPr>
              <a:t>分成普通运行和</a:t>
            </a:r>
            <a:r>
              <a:rPr lang="en-US" altLang="zh-CN" sz="2400" dirty="0" smtClean="0">
                <a:solidFill>
                  <a:srgbClr val="3366FF"/>
                </a:solidFill>
              </a:rPr>
              <a:t>bypass</a:t>
            </a:r>
            <a:r>
              <a:rPr lang="zh-CN" altLang="en-US" sz="2400" dirty="0" smtClean="0">
                <a:solidFill>
                  <a:srgbClr val="3366FF"/>
                </a:solidFill>
              </a:rPr>
              <a:t>运行两种，当</a:t>
            </a:r>
            <a:r>
              <a:rPr lang="en-US" altLang="zh-CN" sz="2400" dirty="0">
                <a:solidFill>
                  <a:srgbClr val="3366FF"/>
                </a:solidFill>
              </a:rPr>
              <a:t>shuffle read task</a:t>
            </a:r>
            <a:r>
              <a:rPr lang="zh-CN" altLang="en-US" sz="2400" dirty="0">
                <a:solidFill>
                  <a:srgbClr val="3366FF"/>
                </a:solidFill>
              </a:rPr>
              <a:t>的数量小于等于</a:t>
            </a:r>
            <a:r>
              <a:rPr lang="en-US" altLang="zh-CN" sz="2400" dirty="0" err="1">
                <a:solidFill>
                  <a:srgbClr val="3366FF"/>
                </a:solidFill>
              </a:rPr>
              <a:t>spark.shuffle.sort.bypassMergeThreshold</a:t>
            </a:r>
            <a:r>
              <a:rPr lang="zh-CN" altLang="en-US" sz="2400" dirty="0" smtClean="0">
                <a:solidFill>
                  <a:srgbClr val="3366FF"/>
                </a:solidFill>
              </a:rPr>
              <a:t>参数时</a:t>
            </a:r>
            <a:r>
              <a:rPr lang="zh-CN" altLang="en-US" sz="2400" dirty="0">
                <a:solidFill>
                  <a:srgbClr val="3366FF"/>
                </a:solidFill>
              </a:rPr>
              <a:t>（默认为</a:t>
            </a:r>
            <a:r>
              <a:rPr lang="en-US" altLang="zh-CN" sz="2400" dirty="0">
                <a:solidFill>
                  <a:srgbClr val="3366FF"/>
                </a:solidFill>
              </a:rPr>
              <a:t>200</a:t>
            </a:r>
            <a:r>
              <a:rPr lang="zh-CN" altLang="en-US" sz="2400" dirty="0" smtClean="0">
                <a:solidFill>
                  <a:srgbClr val="3366FF"/>
                </a:solidFill>
              </a:rPr>
              <a:t>）就</a:t>
            </a:r>
            <a:r>
              <a:rPr lang="zh-CN" altLang="en-US" sz="2400" dirty="0">
                <a:solidFill>
                  <a:srgbClr val="3366FF"/>
                </a:solidFill>
              </a:rPr>
              <a:t>会启用</a:t>
            </a:r>
            <a:r>
              <a:rPr lang="en-US" altLang="zh-CN" sz="2400" dirty="0">
                <a:solidFill>
                  <a:srgbClr val="3366FF"/>
                </a:solidFill>
              </a:rPr>
              <a:t>bypass</a:t>
            </a:r>
            <a:r>
              <a:rPr lang="zh-CN" altLang="en-US" sz="2400" dirty="0">
                <a:solidFill>
                  <a:srgbClr val="3366FF"/>
                </a:solidFill>
              </a:rPr>
              <a:t>机制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b="1" dirty="0" smtClean="0"/>
              <a:t>普通运行机制</a:t>
            </a:r>
            <a:endParaRPr lang="en-US" altLang="zh-CN" sz="2400" b="1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）内存数据结构</a:t>
            </a:r>
            <a:endParaRPr lang="en-US" altLang="zh-CN" sz="2400" dirty="0" smtClean="0"/>
          </a:p>
          <a:p>
            <a:r>
              <a:rPr lang="zh-CN" altLang="en-US" sz="2400" dirty="0" smtClean="0"/>
              <a:t>     在</a:t>
            </a:r>
            <a:r>
              <a:rPr lang="zh-CN" altLang="en-US" sz="2400" dirty="0"/>
              <a:t>该模式下</a:t>
            </a:r>
            <a:r>
              <a:rPr lang="zh-CN" altLang="en-US" sz="2400" dirty="0" smtClean="0"/>
              <a:t>，数据先</a:t>
            </a:r>
            <a:r>
              <a:rPr lang="zh-CN" altLang="en-US" sz="2400" dirty="0"/>
              <a:t>写入一个</a:t>
            </a:r>
            <a:r>
              <a:rPr lang="zh-CN" altLang="en-US" sz="2400" dirty="0">
                <a:solidFill>
                  <a:schemeClr val="accent1"/>
                </a:solidFill>
              </a:rPr>
              <a:t>内存</a:t>
            </a:r>
            <a:r>
              <a:rPr lang="zh-CN" altLang="en-US" sz="2400" dirty="0" smtClean="0">
                <a:solidFill>
                  <a:schemeClr val="accent1"/>
                </a:solidFill>
              </a:rPr>
              <a:t>数据结构</a:t>
            </a:r>
            <a:r>
              <a:rPr lang="zh-CN" altLang="en-US" sz="2400" dirty="0" smtClean="0"/>
              <a:t>。此时</a:t>
            </a:r>
            <a:r>
              <a:rPr lang="zh-CN" altLang="en-US" sz="2400" dirty="0"/>
              <a:t>根据不同的</a:t>
            </a:r>
            <a:r>
              <a:rPr lang="en-US" altLang="zh-CN" sz="2400" dirty="0"/>
              <a:t>shuffle</a:t>
            </a:r>
            <a:r>
              <a:rPr lang="zh-CN" altLang="en-US" sz="2400" dirty="0"/>
              <a:t>算子，可能选用不同的数据结构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如果</a:t>
            </a:r>
            <a:r>
              <a:rPr lang="zh-CN" altLang="en-US" sz="2400" dirty="0"/>
              <a:t>是</a:t>
            </a:r>
            <a:r>
              <a:rPr lang="en-US" altLang="zh-CN" sz="2400" dirty="0" err="1"/>
              <a:t>reduceByKey</a:t>
            </a:r>
            <a:r>
              <a:rPr lang="zh-CN" altLang="en-US" sz="2400" dirty="0"/>
              <a:t>这种聚合类的</a:t>
            </a:r>
            <a:r>
              <a:rPr lang="en-US" altLang="zh-CN" sz="2400" dirty="0"/>
              <a:t>shuffle</a:t>
            </a:r>
            <a:r>
              <a:rPr lang="zh-CN" altLang="en-US" sz="2400" dirty="0"/>
              <a:t>算子，那么会选用</a:t>
            </a:r>
            <a:r>
              <a:rPr lang="en-US" altLang="zh-CN" sz="2400" dirty="0"/>
              <a:t>Map</a:t>
            </a:r>
            <a:r>
              <a:rPr lang="zh-CN" altLang="en-US" sz="2400" dirty="0"/>
              <a:t>数据结构，一边通过</a:t>
            </a:r>
            <a:r>
              <a:rPr lang="en-US" altLang="zh-CN" sz="2400" dirty="0"/>
              <a:t>Map</a:t>
            </a:r>
            <a:r>
              <a:rPr lang="zh-CN" altLang="en-US" sz="2400" dirty="0"/>
              <a:t>进行聚合，一边写入</a:t>
            </a:r>
            <a:r>
              <a:rPr lang="zh-CN" altLang="en-US" sz="2400" dirty="0" smtClean="0"/>
              <a:t>内存。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如果</a:t>
            </a:r>
            <a:r>
              <a:rPr lang="zh-CN" altLang="en-US" sz="2400" dirty="0"/>
              <a:t>是</a:t>
            </a:r>
            <a:r>
              <a:rPr lang="en-US" altLang="zh-CN" sz="2400" dirty="0"/>
              <a:t>join</a:t>
            </a:r>
            <a:r>
              <a:rPr lang="zh-CN" altLang="en-US" sz="2400" dirty="0"/>
              <a:t>这种普通的</a:t>
            </a:r>
            <a:r>
              <a:rPr lang="en-US" altLang="zh-CN" sz="2400" dirty="0"/>
              <a:t>shuffle</a:t>
            </a:r>
            <a:r>
              <a:rPr lang="zh-CN" altLang="en-US" sz="2400" dirty="0"/>
              <a:t>算子，那么会选用</a:t>
            </a:r>
            <a:r>
              <a:rPr lang="en-US" altLang="zh-CN" sz="2400" dirty="0"/>
              <a:t>Array</a:t>
            </a:r>
            <a:r>
              <a:rPr lang="zh-CN" altLang="en-US" sz="2400" dirty="0"/>
              <a:t>数据结构，直接写入</a:t>
            </a:r>
            <a:r>
              <a:rPr lang="zh-CN" altLang="en-US" sz="2400" dirty="0" smtClean="0"/>
              <a:t>内存。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8359241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34" y="1412776"/>
            <a:ext cx="8143903" cy="506422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2</a:t>
            </a:r>
            <a:r>
              <a:rPr lang="zh-CN" altLang="en-US" sz="2400" dirty="0" smtClean="0"/>
              <a:t>）溢写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 每</a:t>
            </a:r>
            <a:r>
              <a:rPr lang="zh-CN" altLang="en-US" sz="2400" dirty="0"/>
              <a:t>写一条数据进入内存数据结构后会判断是否达到了某个临界阈值，如果达到临界阈值，就将内存数据结构中的数据溢写到磁盘，然后清空内存数据结构</a:t>
            </a:r>
            <a:r>
              <a:rPr lang="zh-CN" altLang="en-US" sz="2400" dirty="0" smtClean="0"/>
              <a:t>。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 </a:t>
            </a:r>
            <a:r>
              <a:rPr lang="zh-CN" altLang="en-US" sz="2400" dirty="0" smtClean="0">
                <a:solidFill>
                  <a:srgbClr val="FF0000"/>
                </a:solidFill>
              </a:rPr>
              <a:t>在</a:t>
            </a:r>
            <a:r>
              <a:rPr lang="zh-CN" altLang="en-US" sz="2400" dirty="0">
                <a:solidFill>
                  <a:srgbClr val="FF0000"/>
                </a:solidFill>
              </a:rPr>
              <a:t>溢写到磁盘文件之前，会先根据</a:t>
            </a:r>
            <a:r>
              <a:rPr lang="en-US" altLang="zh-CN" sz="2400" dirty="0">
                <a:solidFill>
                  <a:srgbClr val="FF0000"/>
                </a:solidFill>
              </a:rPr>
              <a:t>key</a:t>
            </a:r>
            <a:r>
              <a:rPr lang="zh-CN" altLang="en-US" sz="2400" dirty="0">
                <a:solidFill>
                  <a:srgbClr val="FF0000"/>
                </a:solidFill>
              </a:rPr>
              <a:t>对内存数据结构中已有的数据进行排序。</a:t>
            </a:r>
            <a:r>
              <a:rPr lang="zh-CN" altLang="en-US" sz="2400" dirty="0"/>
              <a:t>排序过后，会分批将数据写入磁盘文件。默认</a:t>
            </a:r>
            <a:r>
              <a:rPr lang="zh-CN" altLang="en-US" sz="2400" dirty="0" smtClean="0"/>
              <a:t>的每批数量</a:t>
            </a:r>
            <a:r>
              <a:rPr lang="zh-CN" altLang="en-US" sz="2400" dirty="0"/>
              <a:t>是</a:t>
            </a:r>
            <a:r>
              <a:rPr lang="en-US" altLang="zh-CN" sz="2400" dirty="0"/>
              <a:t>10000</a:t>
            </a:r>
            <a:r>
              <a:rPr lang="zh-CN" altLang="en-US" sz="2400" dirty="0" smtClean="0"/>
              <a:t>条。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30827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496855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 smtClean="0"/>
              <a:t>merge</a:t>
            </a:r>
            <a:r>
              <a:rPr lang="zh-CN" altLang="en-US" sz="2400" dirty="0" smtClean="0"/>
              <a:t>及索引文件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     可能会发生多次磁盘溢写操作</a:t>
            </a:r>
            <a:r>
              <a:rPr lang="zh-CN" altLang="en-US" sz="2400" dirty="0" smtClean="0"/>
              <a:t>， 从而</a:t>
            </a:r>
            <a:r>
              <a:rPr lang="zh-CN" altLang="en-US" sz="2400" dirty="0"/>
              <a:t>产生多个临时文件。最后会有一个</a:t>
            </a:r>
            <a:r>
              <a:rPr lang="en-US" altLang="zh-CN" sz="2400" dirty="0"/>
              <a:t>merge</a:t>
            </a:r>
            <a:r>
              <a:rPr lang="zh-CN" altLang="en-US" sz="2400" dirty="0"/>
              <a:t>过程将之前所有临时磁盘文件中的数据读取出来，然后依次写入最终的磁盘文件之中。</a:t>
            </a:r>
            <a:endParaRPr lang="en-US" altLang="zh-CN" sz="2400" dirty="0"/>
          </a:p>
          <a:p>
            <a:pPr>
              <a:lnSpc>
                <a:spcPct val="110000"/>
              </a:lnSpc>
            </a:pPr>
            <a:endParaRPr lang="en-US" altLang="zh-CN" sz="2400" dirty="0" smtClean="0"/>
          </a:p>
          <a:p>
            <a:pPr>
              <a:lnSpc>
                <a:spcPct val="110000"/>
              </a:lnSpc>
            </a:pPr>
            <a:r>
              <a:rPr lang="zh-CN" altLang="en-US" sz="2400" dirty="0" smtClean="0"/>
              <a:t>     普通模式下，</a:t>
            </a:r>
            <a:r>
              <a:rPr lang="zh-CN" altLang="en-US" sz="2400" dirty="0"/>
              <a:t>一个</a:t>
            </a:r>
            <a:r>
              <a:rPr lang="en-US" altLang="zh-CN" sz="2400" dirty="0"/>
              <a:t>task</a:t>
            </a:r>
            <a:r>
              <a:rPr lang="zh-CN" altLang="en-US" sz="2400" dirty="0"/>
              <a:t>就</a:t>
            </a:r>
            <a:r>
              <a:rPr lang="zh-CN" altLang="en-US" sz="2400" dirty="0" smtClean="0"/>
              <a:t>只输出一</a:t>
            </a:r>
            <a:r>
              <a:rPr lang="zh-CN" altLang="en-US" sz="2400" dirty="0"/>
              <a:t>个磁盘文件，下游</a:t>
            </a:r>
            <a:r>
              <a:rPr lang="en-US" altLang="zh-CN" sz="2400" dirty="0"/>
              <a:t>stage</a:t>
            </a:r>
            <a:r>
              <a:rPr lang="zh-CN" altLang="en-US" sz="2400" dirty="0"/>
              <a:t>所有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需要的</a:t>
            </a:r>
            <a:r>
              <a:rPr lang="zh-CN" altLang="en-US" sz="2400" dirty="0"/>
              <a:t>数据都</a:t>
            </a:r>
            <a:r>
              <a:rPr lang="zh-CN" altLang="en-US" sz="2400" dirty="0" smtClean="0"/>
              <a:t>在该文件中。</a:t>
            </a:r>
            <a:endParaRPr lang="en-US" altLang="zh-CN" sz="2400" dirty="0" smtClean="0"/>
          </a:p>
          <a:p>
            <a:pPr>
              <a:lnSpc>
                <a:spcPct val="110000"/>
              </a:lnSpc>
            </a:pPr>
            <a:r>
              <a:rPr lang="en-US" altLang="zh-CN" sz="2400" dirty="0" smtClean="0">
                <a:latin typeface="Century Gothic" panose="020B0502020202020204" pitchFamily="34" charset="0"/>
              </a:rPr>
              <a:t>     </a:t>
            </a:r>
            <a:r>
              <a:rPr lang="zh-CN" altLang="zh-CN" sz="2400" dirty="0" smtClean="0">
                <a:latin typeface="Century Gothic" panose="020B0502020202020204" pitchFamily="34" charset="0"/>
              </a:rPr>
              <a:t>↓</a:t>
            </a:r>
            <a:endParaRPr lang="en-US" altLang="zh-CN" sz="2400" dirty="0" smtClean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sz="2400" dirty="0" smtClean="0"/>
              <a:t>     另外会</a:t>
            </a:r>
            <a:r>
              <a:rPr lang="zh-CN" altLang="en-US" sz="2400" dirty="0"/>
              <a:t>写一份索引文件，其中标识了下游各个</a:t>
            </a:r>
            <a:r>
              <a:rPr lang="en-US" altLang="zh-CN" sz="2400" dirty="0"/>
              <a:t>task</a:t>
            </a:r>
            <a:r>
              <a:rPr lang="zh-CN" altLang="en-US" sz="2400" dirty="0"/>
              <a:t>的数据在文件中的</a:t>
            </a:r>
            <a:r>
              <a:rPr lang="en-US" altLang="zh-CN" sz="2400" dirty="0"/>
              <a:t>start offset</a:t>
            </a:r>
            <a:r>
              <a:rPr lang="zh-CN" altLang="en-US" sz="2400" dirty="0"/>
              <a:t>与</a:t>
            </a:r>
            <a:r>
              <a:rPr lang="en-US" altLang="zh-CN" sz="2400" dirty="0"/>
              <a:t>end offset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961425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dirty="0"/>
              <a:t>例：第一个</a:t>
            </a:r>
            <a:r>
              <a:rPr lang="en-US" altLang="zh-CN" dirty="0"/>
              <a:t>stage</a:t>
            </a:r>
            <a:r>
              <a:rPr lang="zh-CN" altLang="en-US" dirty="0"/>
              <a:t>有</a:t>
            </a:r>
            <a:r>
              <a:rPr lang="en-US" altLang="zh-CN" dirty="0"/>
              <a:t>50</a:t>
            </a:r>
            <a:r>
              <a:rPr lang="zh-CN" altLang="en-US" dirty="0"/>
              <a:t>个</a:t>
            </a:r>
            <a:r>
              <a:rPr lang="en-US" altLang="zh-CN" dirty="0"/>
              <a:t>task</a:t>
            </a:r>
            <a:r>
              <a:rPr lang="zh-CN" altLang="en-US" dirty="0"/>
              <a:t>，总共有</a:t>
            </a:r>
            <a:r>
              <a:rPr lang="en-US" altLang="zh-CN" dirty="0"/>
              <a:t>10</a:t>
            </a:r>
            <a:r>
              <a:rPr lang="zh-CN" altLang="en-US" dirty="0"/>
              <a:t>个</a:t>
            </a:r>
            <a:r>
              <a:rPr lang="en-US" altLang="zh-CN" dirty="0"/>
              <a:t>Executor</a:t>
            </a:r>
            <a:r>
              <a:rPr lang="zh-CN" altLang="en-US" dirty="0"/>
              <a:t>，每个</a:t>
            </a:r>
            <a:r>
              <a:rPr lang="en-US" altLang="zh-CN" dirty="0"/>
              <a:t>Executor</a:t>
            </a:r>
            <a:r>
              <a:rPr lang="zh-CN" altLang="en-US" dirty="0"/>
              <a:t>执行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task</a:t>
            </a:r>
            <a:r>
              <a:rPr lang="zh-CN" altLang="en-US" dirty="0"/>
              <a:t>，第二个</a:t>
            </a:r>
            <a:r>
              <a:rPr lang="en-US" altLang="zh-CN" dirty="0"/>
              <a:t>stage</a:t>
            </a:r>
            <a:r>
              <a:rPr lang="zh-CN" altLang="en-US" dirty="0"/>
              <a:t>有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task</a:t>
            </a:r>
            <a:r>
              <a:rPr lang="zh-CN" altLang="en-US" dirty="0"/>
              <a:t>。</a:t>
            </a:r>
            <a:endParaRPr lang="en-US" altLang="zh-CN" dirty="0"/>
          </a:p>
          <a:p>
            <a:pPr>
              <a:lnSpc>
                <a:spcPct val="110000"/>
              </a:lnSpc>
            </a:pPr>
            <a:r>
              <a:rPr lang="en-US" altLang="zh-CN" dirty="0">
                <a:latin typeface="Century Gothic" panose="020B0502020202020204" pitchFamily="34" charset="0"/>
              </a:rPr>
              <a:t>     </a:t>
            </a:r>
            <a:r>
              <a:rPr lang="zh-CN" altLang="zh-CN" dirty="0">
                <a:latin typeface="Century Gothic" panose="020B0502020202020204" pitchFamily="34" charset="0"/>
              </a:rPr>
              <a:t>↓</a:t>
            </a:r>
            <a:endParaRPr lang="en-US" altLang="zh-CN" dirty="0">
              <a:latin typeface="Century Gothic" panose="020B0502020202020204" pitchFamily="34" charset="0"/>
            </a:endParaRPr>
          </a:p>
          <a:p>
            <a:pPr>
              <a:lnSpc>
                <a:spcPct val="110000"/>
              </a:lnSpc>
            </a:pPr>
            <a:r>
              <a:rPr lang="zh-CN" altLang="en-US" dirty="0"/>
              <a:t>每个</a:t>
            </a:r>
            <a:r>
              <a:rPr lang="en-US" altLang="zh-CN" dirty="0"/>
              <a:t>Executor</a:t>
            </a:r>
            <a:r>
              <a:rPr lang="zh-CN" altLang="en-US" dirty="0"/>
              <a:t>上只有</a:t>
            </a:r>
            <a:r>
              <a:rPr lang="en-US" altLang="zh-CN" dirty="0"/>
              <a:t>5</a:t>
            </a:r>
            <a:r>
              <a:rPr lang="zh-CN" altLang="en-US" dirty="0"/>
              <a:t>个磁盘文件，所有</a:t>
            </a:r>
            <a:r>
              <a:rPr lang="en-US" altLang="zh-CN" dirty="0"/>
              <a:t>Executor</a:t>
            </a:r>
            <a:r>
              <a:rPr lang="zh-CN" altLang="en-US" dirty="0"/>
              <a:t>只有</a:t>
            </a:r>
            <a:r>
              <a:rPr lang="en-US" altLang="zh-CN" dirty="0"/>
              <a:t>50</a:t>
            </a:r>
            <a:r>
              <a:rPr lang="zh-CN" altLang="en-US" dirty="0"/>
              <a:t>个磁盘文件，大大减少了文件数量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6756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基本概念与体系结构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271758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240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04664"/>
            <a:ext cx="7332632" cy="6072336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>
            <a:off x="971600" y="1772816"/>
            <a:ext cx="3456384" cy="8640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805924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</a:t>
            </a:r>
            <a:r>
              <a:rPr lang="zh-CN" altLang="en-US" dirty="0"/>
              <a:t>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441758" y="1412776"/>
            <a:ext cx="8143903" cy="4968552"/>
          </a:xfrm>
        </p:spPr>
        <p:txBody>
          <a:bodyPr>
            <a:normAutofit/>
          </a:bodyPr>
          <a:lstStyle/>
          <a:p>
            <a:r>
              <a:rPr lang="en-US" altLang="zh-CN" sz="2400" b="1" dirty="0" smtClean="0"/>
              <a:t>Bypass</a:t>
            </a:r>
            <a:r>
              <a:rPr lang="zh-CN" altLang="en-US" sz="2400" b="1" dirty="0" smtClean="0"/>
              <a:t>运行机制</a:t>
            </a:r>
            <a:endParaRPr lang="en-US" altLang="zh-CN" sz="2400" b="1" dirty="0" smtClean="0"/>
          </a:p>
          <a:p>
            <a:r>
              <a:rPr lang="en-US" altLang="zh-CN" sz="2400" dirty="0" smtClean="0"/>
              <a:t>     bypass</a:t>
            </a:r>
            <a:r>
              <a:rPr lang="zh-CN" altLang="en-US" sz="2400" dirty="0"/>
              <a:t>运行机制的触发条件如下</a:t>
            </a:r>
            <a:r>
              <a:rPr lang="zh-CN" altLang="en-US" sz="2400" dirty="0" smtClean="0"/>
              <a:t>：</a:t>
            </a:r>
            <a:endParaRPr lang="zh-CN" altLang="en-US" sz="2400" dirty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/>
              <a:t> shuffle read task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数量小于</a:t>
            </a:r>
            <a:r>
              <a:rPr lang="en-US" altLang="zh-CN" sz="2400" dirty="0" err="1" smtClean="0"/>
              <a:t>spark.shuffle.sort</a:t>
            </a:r>
            <a:r>
              <a:rPr lang="en-US" altLang="zh-CN" sz="2400" dirty="0" smtClean="0"/>
              <a:t>. </a:t>
            </a:r>
            <a:r>
              <a:rPr lang="en-US" altLang="zh-CN" sz="2400" dirty="0" err="1" smtClean="0"/>
              <a:t>bypassMergeThreshold</a:t>
            </a:r>
            <a:r>
              <a:rPr lang="zh-CN" altLang="en-US" sz="2400" dirty="0"/>
              <a:t>参数的</a:t>
            </a:r>
            <a:r>
              <a:rPr lang="zh-CN" altLang="en-US" sz="2400" dirty="0" smtClean="0"/>
              <a:t>值；</a:t>
            </a:r>
            <a:endParaRPr lang="zh-CN" altLang="en-US" sz="2400" dirty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）不是</a:t>
            </a:r>
            <a:r>
              <a:rPr lang="zh-CN" altLang="en-US" sz="2400" dirty="0"/>
              <a:t>聚合类的</a:t>
            </a:r>
            <a:r>
              <a:rPr lang="en-US" altLang="zh-CN" sz="2400" dirty="0"/>
              <a:t>shuffle</a:t>
            </a:r>
            <a:r>
              <a:rPr lang="zh-CN" altLang="en-US" sz="2400" dirty="0"/>
              <a:t>算子</a:t>
            </a:r>
            <a:r>
              <a:rPr lang="zh-CN" altLang="en-US" sz="2400" dirty="0" smtClean="0"/>
              <a:t>（例如</a:t>
            </a:r>
            <a:r>
              <a:rPr lang="en-US" altLang="zh-CN" sz="2400" dirty="0" err="1" smtClean="0"/>
              <a:t>reduceByKey</a:t>
            </a:r>
            <a:r>
              <a:rPr lang="zh-CN" altLang="en-US" sz="2400" dirty="0"/>
              <a:t>）。</a:t>
            </a:r>
          </a:p>
          <a:p>
            <a:r>
              <a:rPr lang="en-US" altLang="zh-CN" sz="2400" dirty="0" smtClean="0"/>
              <a:t>     Bypass</a:t>
            </a:r>
            <a:r>
              <a:rPr lang="zh-CN" altLang="en-US" sz="2400" dirty="0" smtClean="0"/>
              <a:t>机制下，</a:t>
            </a:r>
            <a:r>
              <a:rPr lang="en-US" altLang="zh-CN" sz="2400" dirty="0" smtClean="0"/>
              <a:t>task</a:t>
            </a:r>
            <a:r>
              <a:rPr lang="zh-CN" altLang="en-US" sz="2400" dirty="0"/>
              <a:t>会为每个下游</a:t>
            </a:r>
            <a:r>
              <a:rPr lang="en-US" altLang="zh-CN" sz="2400" dirty="0"/>
              <a:t>task</a:t>
            </a:r>
            <a:r>
              <a:rPr lang="zh-CN" altLang="en-US" sz="2400" dirty="0"/>
              <a:t>都创建一个临时磁盘文件</a:t>
            </a:r>
            <a:r>
              <a:rPr lang="zh-CN" altLang="en-US" sz="2400" dirty="0" smtClean="0"/>
              <a:t>，将</a:t>
            </a:r>
            <a:r>
              <a:rPr lang="zh-CN" altLang="en-US" sz="2400" dirty="0"/>
              <a:t>数据按</a:t>
            </a:r>
            <a:r>
              <a:rPr lang="en-US" altLang="zh-CN" sz="2400" dirty="0"/>
              <a:t>key</a:t>
            </a:r>
            <a:r>
              <a:rPr lang="zh-CN" altLang="en-US" sz="2400" dirty="0"/>
              <a:t>进行</a:t>
            </a:r>
            <a:r>
              <a:rPr lang="en-US" altLang="zh-CN" sz="2400" dirty="0" smtClean="0"/>
              <a:t>hash</a:t>
            </a:r>
            <a:r>
              <a:rPr lang="zh-CN" altLang="en-US" sz="2400" dirty="0" smtClean="0"/>
              <a:t>后写入</a:t>
            </a:r>
            <a:r>
              <a:rPr lang="zh-CN" altLang="en-US" sz="2400" dirty="0"/>
              <a:t>对应的</a:t>
            </a:r>
            <a:r>
              <a:rPr lang="zh-CN" altLang="en-US" sz="2400" dirty="0" smtClean="0"/>
              <a:t>磁盘文件中。</a:t>
            </a:r>
            <a:endParaRPr lang="en-US" altLang="zh-CN" sz="2400" dirty="0" smtClean="0"/>
          </a:p>
          <a:p>
            <a:r>
              <a:rPr lang="zh-CN" altLang="en-US" sz="2400" dirty="0" smtClean="0"/>
              <a:t>     写入</a:t>
            </a:r>
            <a:r>
              <a:rPr lang="zh-CN" altLang="en-US" sz="2400" dirty="0"/>
              <a:t>磁盘文件时也是先写入内存缓冲，缓冲写满之后再溢写到磁盘文件的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最后</a:t>
            </a:r>
            <a:r>
              <a:rPr lang="zh-CN" altLang="en-US" sz="2400" dirty="0"/>
              <a:t>，同样会将所有临时磁盘文件都合并成一个磁盘文件，并创建一个单独的索引文件。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241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508104" y="5805551"/>
            <a:ext cx="2808312" cy="612648"/>
          </a:xfrm>
          <a:prstGeom prst="wedgeRoundRectCallout">
            <a:avLst>
              <a:gd name="adj1" fmla="val -59771"/>
              <a:gd name="adj2" fmla="val -4213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 smtClean="0"/>
              <a:t>一个</a:t>
            </a:r>
            <a:r>
              <a:rPr lang="en-US" altLang="zh-CN" dirty="0" smtClean="0"/>
              <a:t>task</a:t>
            </a:r>
            <a:r>
              <a:rPr lang="zh-CN" altLang="en-US" dirty="0" smtClean="0"/>
              <a:t>一个文件及索引输出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8058336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268760"/>
            <a:ext cx="8143903" cy="52082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/>
              <a:t>bapass</a:t>
            </a:r>
            <a:r>
              <a:rPr lang="zh-CN" altLang="en-US" sz="2400" dirty="0"/>
              <a:t>机制与普通</a:t>
            </a:r>
            <a:r>
              <a:rPr lang="en-US" altLang="zh-CN" sz="2400" dirty="0" err="1" smtClean="0"/>
              <a:t>SortShuffleManager</a:t>
            </a:r>
            <a:r>
              <a:rPr lang="zh-CN" altLang="en-US" sz="2400" dirty="0" smtClean="0"/>
              <a:t>机制</a:t>
            </a:r>
            <a:r>
              <a:rPr lang="zh-CN" altLang="en-US" sz="2400" dirty="0"/>
              <a:t>的区别：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1</a:t>
            </a:r>
            <a:r>
              <a:rPr lang="zh-CN" altLang="en-US" sz="2400" dirty="0"/>
              <a:t>）磁盘写机制</a:t>
            </a:r>
            <a:r>
              <a:rPr lang="zh-CN" altLang="en-US" sz="2400" dirty="0" smtClean="0"/>
              <a:t>不同（先</a:t>
            </a:r>
            <a:r>
              <a:rPr lang="en-US" altLang="zh-CN" sz="2400" dirty="0" smtClean="0">
                <a:solidFill>
                  <a:srgbClr val="FF0000"/>
                </a:solidFill>
              </a:rPr>
              <a:t>hash</a:t>
            </a:r>
            <a:r>
              <a:rPr lang="zh-CN" altLang="en-US" sz="2400" dirty="0" smtClean="0"/>
              <a:t>到多个临时磁盘文件）；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shuffle write</a:t>
            </a:r>
            <a:r>
              <a:rPr lang="zh-CN" altLang="en-US" sz="2400" dirty="0">
                <a:solidFill>
                  <a:srgbClr val="FF0000"/>
                </a:solidFill>
              </a:rPr>
              <a:t>过程中</a:t>
            </a:r>
            <a:r>
              <a:rPr lang="zh-CN" altLang="en-US" sz="2400" dirty="0"/>
              <a:t>不会进行排序，这也是启用该机制的最大好处，节省掉了相应的性能开销。</a:t>
            </a:r>
          </a:p>
          <a:p>
            <a:pPr>
              <a:lnSpc>
                <a:spcPct val="120000"/>
              </a:lnSpc>
            </a:pPr>
            <a:endParaRPr lang="en-US" altLang="zh-CN" sz="2400" dirty="0" smtClean="0"/>
          </a:p>
          <a:p>
            <a:pPr>
              <a:lnSpc>
                <a:spcPct val="120000"/>
              </a:lnSpc>
            </a:pPr>
            <a:r>
              <a:rPr lang="en-US" altLang="zh-CN" sz="2400" dirty="0" smtClean="0"/>
              <a:t>bypass</a:t>
            </a:r>
            <a:r>
              <a:rPr lang="zh-CN" altLang="en-US" sz="2400" dirty="0" smtClean="0"/>
              <a:t>过程</a:t>
            </a:r>
            <a:r>
              <a:rPr lang="zh-CN" altLang="en-US" sz="2400" dirty="0"/>
              <a:t>的磁盘写机制</a:t>
            </a:r>
            <a:r>
              <a:rPr lang="zh-CN" altLang="en-US" sz="2400" dirty="0" smtClean="0"/>
              <a:t>其实和未经</a:t>
            </a:r>
            <a:r>
              <a:rPr lang="zh-CN" altLang="en-US" sz="2400" dirty="0"/>
              <a:t>优化的</a:t>
            </a:r>
            <a:r>
              <a:rPr lang="en-US" altLang="zh-CN" sz="2400" dirty="0" err="1" smtClean="0"/>
              <a:t>HashShuffleManager</a:t>
            </a:r>
            <a:r>
              <a:rPr lang="zh-CN" altLang="en-US" sz="2400" dirty="0" smtClean="0"/>
              <a:t>类似，都</a:t>
            </a:r>
            <a:r>
              <a:rPr lang="zh-CN" altLang="en-US" sz="2400" dirty="0"/>
              <a:t>要创建数量惊人的磁盘文件</a:t>
            </a:r>
            <a:r>
              <a:rPr lang="zh-CN" altLang="en-US" sz="2400" dirty="0" smtClean="0"/>
              <a:t>，区别是</a:t>
            </a:r>
            <a:r>
              <a:rPr lang="zh-CN" altLang="en-US" sz="2400" dirty="0"/>
              <a:t>在</a:t>
            </a:r>
            <a:r>
              <a:rPr lang="zh-CN" altLang="en-US" sz="2400" dirty="0" smtClean="0"/>
              <a:t>最后进行磁盘文件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合并，因此最终磁盘文件较少，</a:t>
            </a:r>
            <a:r>
              <a:rPr lang="zh-CN" altLang="en-US" sz="2400" dirty="0"/>
              <a:t>也让该机制相对未经优化的</a:t>
            </a:r>
            <a:r>
              <a:rPr lang="en-US" altLang="zh-CN" sz="2400" dirty="0" err="1" smtClean="0"/>
              <a:t>HashShuffleManager</a:t>
            </a:r>
            <a:r>
              <a:rPr lang="zh-CN" altLang="en-US" sz="2400" dirty="0" smtClean="0"/>
              <a:t>的性能较好。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2341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243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59" y="476672"/>
            <a:ext cx="7849047" cy="504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685963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性能调</a:t>
            </a:r>
            <a:r>
              <a:rPr lang="zh-CN" altLang="en-US" dirty="0" smtClean="0"/>
              <a:t>优：</a:t>
            </a:r>
            <a:r>
              <a:rPr lang="en-US" altLang="zh-CN" dirty="0" smtClean="0"/>
              <a:t>shuffle</a:t>
            </a:r>
            <a:r>
              <a:rPr lang="zh-CN" altLang="en-US" dirty="0"/>
              <a:t>优化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500034" y="1484295"/>
            <a:ext cx="8143903" cy="428626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/>
              <a:t>影响</a:t>
            </a:r>
            <a:r>
              <a:rPr lang="zh-CN" altLang="en-US" sz="2400" dirty="0"/>
              <a:t>一个</a:t>
            </a:r>
            <a:r>
              <a:rPr lang="en-US" altLang="zh-CN" sz="2400" dirty="0"/>
              <a:t>Spark</a:t>
            </a:r>
            <a:r>
              <a:rPr lang="zh-CN" altLang="en-US" sz="2400" dirty="0"/>
              <a:t>作业性能</a:t>
            </a:r>
            <a:r>
              <a:rPr lang="zh-CN" altLang="en-US" sz="2400" dirty="0" smtClean="0"/>
              <a:t>的主要因素：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代码</a:t>
            </a:r>
            <a:r>
              <a:rPr lang="zh-CN" altLang="en-US" sz="2400" dirty="0"/>
              <a:t>开发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资源参数、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zh-CN" altLang="en-US" sz="2400" dirty="0" smtClean="0"/>
              <a:t>    数据倾斜。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shuffle</a:t>
            </a:r>
            <a:r>
              <a:rPr lang="zh-CN" altLang="en-US" sz="2400" dirty="0"/>
              <a:t>调优只能在整个</a:t>
            </a:r>
            <a:r>
              <a:rPr lang="en-US" altLang="zh-CN" sz="2400" dirty="0"/>
              <a:t>Spark</a:t>
            </a:r>
            <a:r>
              <a:rPr lang="zh-CN" altLang="en-US" sz="2400" dirty="0"/>
              <a:t>的性能调优中占到一小部分而已。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4ADAD9CD-287F-424C-8DE0-B683C22DA317}" type="slidenum">
              <a:rPr lang="zh-CN" altLang="en-US" smtClean="0"/>
              <a:pPr>
                <a:defRPr/>
              </a:pPr>
              <a:t>244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3101602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应用参考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95998"/>
          </a:xfrm>
        </p:spPr>
        <p:txBody>
          <a:bodyPr/>
          <a:lstStyle/>
          <a:p>
            <a:r>
              <a:rPr lang="en-US" altLang="zh-CN" sz="2000" dirty="0" smtClean="0">
                <a:hlinkClick r:id="rId3"/>
              </a:rPr>
              <a:t>http://blog.sina.com.cn/s/blog_735f29100102wde1.html</a:t>
            </a:r>
            <a:endParaRPr lang="en-US" altLang="zh-CN" sz="2000" dirty="0" smtClean="0"/>
          </a:p>
          <a:p>
            <a:r>
              <a:rPr lang="en-US" altLang="zh-CN" sz="2000" dirty="0" smtClean="0"/>
              <a:t>Spark</a:t>
            </a:r>
            <a:r>
              <a:rPr lang="zh-CN" altLang="en-US" sz="2000" dirty="0" smtClean="0"/>
              <a:t>计算最短路径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en-US" altLang="zh-CN" sz="2000" dirty="0" smtClean="0">
                <a:hlinkClick r:id="rId4"/>
              </a:rPr>
              <a:t>http://www.tuicool.com/articles/I7bEJv2</a:t>
            </a:r>
            <a:endParaRPr lang="en-US" altLang="zh-CN" sz="2000" dirty="0" smtClean="0"/>
          </a:p>
          <a:p>
            <a:r>
              <a:rPr lang="en-US" altLang="zh-CN" sz="2000" dirty="0" smtClean="0"/>
              <a:t>Spark</a:t>
            </a:r>
            <a:r>
              <a:rPr lang="zh-CN" altLang="en-US" sz="2000" dirty="0" smtClean="0"/>
              <a:t>生成随机森林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r>
              <a:rPr lang="zh-CN" altLang="en-US" sz="2000" dirty="0" smtClean="0"/>
              <a:t>其他参考文献</a:t>
            </a:r>
            <a:endParaRPr lang="en-US" altLang="zh-CN" sz="2000" dirty="0" smtClean="0"/>
          </a:p>
          <a:p>
            <a:r>
              <a:rPr lang="en-US" altLang="zh-CN" sz="2000" dirty="0">
                <a:hlinkClick r:id="rId5"/>
              </a:rPr>
              <a:t>https://</a:t>
            </a:r>
            <a:r>
              <a:rPr lang="en-US" altLang="zh-CN" sz="2000" dirty="0" smtClean="0">
                <a:hlinkClick r:id="rId5"/>
              </a:rPr>
              <a:t>www.zhihu.com/question/26568496</a:t>
            </a:r>
            <a:endParaRPr lang="en-US" altLang="zh-CN" sz="2000" dirty="0"/>
          </a:p>
          <a:p>
            <a:r>
              <a:rPr lang="zh-CN" altLang="en-US" sz="2000" dirty="0" smtClean="0"/>
              <a:t>。。。</a:t>
            </a:r>
            <a:endParaRPr lang="en-US" altLang="zh-CN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245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Application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 基于</a:t>
            </a:r>
            <a:r>
              <a:rPr lang="en-US" altLang="zh-CN" sz="2400" dirty="0" smtClean="0"/>
              <a:t>Spark</a:t>
            </a:r>
            <a:r>
              <a:rPr lang="zh-CN" altLang="zh-CN" sz="2400" dirty="0" smtClean="0"/>
              <a:t>的用户程序，包含一个</a:t>
            </a:r>
            <a:r>
              <a:rPr lang="en-US" altLang="zh-CN" sz="2400" dirty="0" smtClean="0"/>
              <a:t>driver program</a:t>
            </a:r>
            <a:r>
              <a:rPr lang="zh-CN" altLang="zh-CN" sz="2400" dirty="0" smtClean="0"/>
              <a:t>和集群中多个的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>
                <a:solidFill>
                  <a:srgbClr val="FF0000"/>
                </a:solidFill>
              </a:rPr>
              <a:t>Driver Program 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运行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main()</a:t>
            </a:r>
            <a:r>
              <a:rPr lang="zh-CN" altLang="zh-CN" sz="2400" dirty="0" smtClean="0"/>
              <a:t>函数</a:t>
            </a:r>
            <a:r>
              <a:rPr lang="zh-CN" altLang="en-US" sz="2400" dirty="0" smtClean="0"/>
              <a:t>，由它</a:t>
            </a:r>
            <a:r>
              <a:rPr lang="zh-CN" altLang="zh-CN" sz="2400" dirty="0" smtClean="0"/>
              <a:t>创建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rgbClr val="3366FF"/>
                </a:solidFill>
              </a:rPr>
              <a:t>通常用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SparkContext</a:t>
            </a:r>
            <a:r>
              <a:rPr lang="zh-CN" altLang="zh-CN" sz="2400" dirty="0" smtClean="0">
                <a:solidFill>
                  <a:srgbClr val="3366FF"/>
                </a:solidFill>
              </a:rPr>
              <a:t>代表</a:t>
            </a:r>
            <a:r>
              <a:rPr lang="en-US" altLang="zh-CN" sz="2400" dirty="0" smtClean="0">
                <a:solidFill>
                  <a:srgbClr val="3366FF"/>
                </a:solidFill>
              </a:rPr>
              <a:t>Driver Program</a:t>
            </a:r>
            <a:r>
              <a:rPr lang="zh-CN" altLang="zh-CN" sz="2400" dirty="0" smtClean="0">
                <a:solidFill>
                  <a:srgbClr val="3366FF"/>
                </a:solidFill>
              </a:rPr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>
                <a:solidFill>
                  <a:srgbClr val="FF0000"/>
                </a:solidFill>
              </a:rPr>
              <a:t>Cluster Manager</a:t>
            </a:r>
            <a:r>
              <a:rPr lang="zh-CN" altLang="zh-CN" sz="2400" dirty="0" smtClean="0">
                <a:solidFill>
                  <a:srgbClr val="FF0000"/>
                </a:solidFill>
              </a:rPr>
              <a:t>： </a:t>
            </a:r>
            <a:r>
              <a:rPr lang="zh-CN" altLang="zh-CN" sz="2400" dirty="0" smtClean="0"/>
              <a:t>在集群上获取资源的外部服务</a:t>
            </a:r>
            <a:r>
              <a:rPr lang="en-US" altLang="zh-CN" sz="2400" dirty="0" smtClean="0"/>
              <a:t>(</a:t>
            </a:r>
            <a:r>
              <a:rPr lang="zh-CN" altLang="zh-CN" sz="2400" dirty="0" smtClean="0"/>
              <a:t>例如：</a:t>
            </a:r>
            <a:r>
              <a:rPr lang="en-US" altLang="zh-CN" sz="2400" dirty="0" smtClean="0"/>
              <a:t>Standalone</a:t>
            </a:r>
            <a:r>
              <a:rPr lang="zh-CN" altLang="zh-CN" sz="2400" dirty="0" smtClean="0"/>
              <a:t>、</a:t>
            </a:r>
            <a:r>
              <a:rPr lang="en-US" altLang="zh-CN" sz="2400" dirty="0" err="1" smtClean="0"/>
              <a:t>Mesos</a:t>
            </a:r>
            <a:r>
              <a:rPr lang="zh-CN" altLang="zh-CN" sz="2400" dirty="0" smtClean="0"/>
              <a:t>、</a:t>
            </a:r>
            <a:r>
              <a:rPr lang="en-US" altLang="zh-CN" sz="2400" dirty="0" smtClean="0"/>
              <a:t>Yarn)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>
                <a:solidFill>
                  <a:srgbClr val="FF0000"/>
                </a:solidFill>
              </a:rPr>
              <a:t>Worker Node</a:t>
            </a:r>
            <a:r>
              <a:rPr lang="zh-CN" altLang="zh-CN" sz="2400" dirty="0" smtClean="0">
                <a:solidFill>
                  <a:srgbClr val="FF0000"/>
                </a:solidFill>
              </a:rPr>
              <a:t>： </a:t>
            </a:r>
            <a:r>
              <a:rPr lang="zh-CN" altLang="zh-CN" sz="2400" dirty="0" smtClean="0"/>
              <a:t>集群中任何可以运行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代码的节点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Executor</a:t>
            </a:r>
            <a:r>
              <a:rPr lang="zh-CN" altLang="zh-CN" sz="2400" dirty="0" smtClean="0">
                <a:solidFill>
                  <a:srgbClr val="FF0000"/>
                </a:solidFill>
              </a:rPr>
              <a:t>： </a:t>
            </a:r>
            <a:r>
              <a:rPr lang="zh-CN" altLang="zh-CN" sz="2400" dirty="0" smtClean="0"/>
              <a:t>为某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运行在</a:t>
            </a:r>
            <a:r>
              <a:rPr lang="en-US" altLang="zh-CN" sz="2400" dirty="0" smtClean="0"/>
              <a:t>worker node</a:t>
            </a:r>
            <a:r>
              <a:rPr lang="zh-CN" altLang="zh-CN" sz="2400" dirty="0" smtClean="0"/>
              <a:t>上的一个进程，该进程负责运行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，并且负责将数据存在内存或者磁盘上。</a:t>
            </a:r>
            <a:endParaRPr lang="en-US" altLang="zh-CN" sz="2400" dirty="0" smtClean="0"/>
          </a:p>
          <a:p>
            <a:r>
              <a:rPr lang="zh-CN" altLang="zh-CN" sz="2400" dirty="0" smtClean="0">
                <a:solidFill>
                  <a:srgbClr val="3366FF"/>
                </a:solidFill>
              </a:rPr>
              <a:t>每个</a:t>
            </a:r>
            <a:r>
              <a:rPr lang="en-US" altLang="zh-CN" sz="2400" dirty="0" smtClean="0">
                <a:solidFill>
                  <a:srgbClr val="3366FF"/>
                </a:solidFill>
              </a:rPr>
              <a:t>Application</a:t>
            </a:r>
            <a:r>
              <a:rPr lang="zh-CN" altLang="zh-CN" sz="2400" dirty="0" smtClean="0">
                <a:solidFill>
                  <a:srgbClr val="3366FF"/>
                </a:solidFill>
              </a:rPr>
              <a:t>都有各自独立的</a:t>
            </a:r>
            <a:r>
              <a:rPr lang="en-US" altLang="zh-CN" sz="2400" dirty="0" smtClean="0">
                <a:solidFill>
                  <a:srgbClr val="3366FF"/>
                </a:solidFill>
              </a:rPr>
              <a:t>executors</a:t>
            </a:r>
            <a:r>
              <a:rPr lang="zh-CN" altLang="zh-CN" sz="2400" dirty="0" smtClean="0">
                <a:solidFill>
                  <a:srgbClr val="3366FF"/>
                </a:solidFill>
              </a:rPr>
              <a:t>。</a:t>
            </a:r>
            <a:r>
              <a:rPr lang="en-US" altLang="zh-CN" sz="2400" dirty="0" smtClean="0">
                <a:solidFill>
                  <a:srgbClr val="3366FF"/>
                </a:solidFill>
              </a:rPr>
              <a:t/>
            </a:r>
            <a:br>
              <a:rPr lang="en-US" altLang="zh-CN" sz="2400" dirty="0" smtClean="0">
                <a:solidFill>
                  <a:srgbClr val="3366FF"/>
                </a:solidFill>
              </a:rPr>
            </a:br>
            <a:r>
              <a:rPr lang="en-US" altLang="zh-CN" sz="2400" dirty="0" smtClean="0">
                <a:solidFill>
                  <a:srgbClr val="FF0000"/>
                </a:solidFill>
              </a:rPr>
              <a:t>Task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 被送到某个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上的工作单元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>
                <a:solidFill>
                  <a:srgbClr val="FF0000"/>
                </a:solidFill>
              </a:rPr>
              <a:t>Job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 包含多个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组成的并行计算</a:t>
            </a:r>
            <a:r>
              <a:rPr lang="zh-CN" altLang="en-US" sz="2400" dirty="0" smtClean="0"/>
              <a:t>作业</a:t>
            </a:r>
            <a:r>
              <a:rPr lang="zh-CN" altLang="zh-CN" sz="2400" dirty="0" smtClean="0"/>
              <a:t>，往往由</a:t>
            </a:r>
            <a:r>
              <a:rPr lang="en-US" altLang="zh-CN" sz="2400" dirty="0" smtClean="0"/>
              <a:t>Spark action</a:t>
            </a:r>
            <a:r>
              <a:rPr lang="zh-CN" altLang="zh-CN" sz="2400" dirty="0" smtClean="0"/>
              <a:t>催生，该术语可以经常在日志中看到。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b="1" dirty="0" smtClean="0">
                <a:solidFill>
                  <a:srgbClr val="FF0000"/>
                </a:solidFill>
              </a:rPr>
              <a:t>Stage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 每个</a:t>
            </a:r>
            <a:r>
              <a:rPr lang="en-US" altLang="zh-CN" sz="2400" dirty="0" smtClean="0"/>
              <a:t>Job</a:t>
            </a:r>
            <a:r>
              <a:rPr lang="zh-CN" altLang="zh-CN" sz="2400" dirty="0" smtClean="0"/>
              <a:t>会被拆分很多组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，每组任务被称为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（</a:t>
            </a:r>
            <a:r>
              <a:rPr lang="zh-CN" altLang="zh-CN" sz="2400" dirty="0" smtClean="0"/>
              <a:t>也称</a:t>
            </a:r>
            <a:r>
              <a:rPr lang="en-US" altLang="zh-CN" sz="2400" dirty="0" err="1" smtClean="0"/>
              <a:t>TaskSet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，该术语经常</a:t>
            </a:r>
            <a:r>
              <a:rPr lang="zh-CN" altLang="en-US" sz="2400" dirty="0" smtClean="0"/>
              <a:t>可</a:t>
            </a:r>
            <a:r>
              <a:rPr lang="zh-CN" altLang="zh-CN" sz="2400" dirty="0" smtClean="0"/>
              <a:t>在日志中看到。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基本术语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RDD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：</a:t>
            </a:r>
            <a:r>
              <a:rPr lang="en-US" altLang="zh-CN" sz="2400" dirty="0" smtClean="0"/>
              <a:t>Spark</a:t>
            </a:r>
            <a:r>
              <a:rPr lang="zh-CN" altLang="zh-CN" sz="2400" dirty="0" smtClean="0"/>
              <a:t>的基本计算单元，</a:t>
            </a:r>
            <a:r>
              <a:rPr lang="zh-CN" altLang="en-US" sz="2400" dirty="0" smtClean="0"/>
              <a:t>代表已被分区、被序列化的、不可变的、有容错机制并能被并行操作的数据集合，</a:t>
            </a:r>
            <a:r>
              <a:rPr lang="zh-CN" altLang="zh-CN" sz="2400" dirty="0" smtClean="0"/>
              <a:t>可以通过一系列算子进行操作（主要有</a:t>
            </a:r>
            <a:r>
              <a:rPr lang="en-US" altLang="zh-CN" sz="2400" dirty="0" smtClean="0"/>
              <a:t>Transformation</a:t>
            </a:r>
            <a:r>
              <a:rPr lang="zh-CN" altLang="zh-CN" sz="2400" dirty="0" smtClean="0"/>
              <a:t>和</a:t>
            </a:r>
            <a:r>
              <a:rPr lang="en-US" altLang="zh-CN" sz="2400" dirty="0" smtClean="0"/>
              <a:t>Action</a:t>
            </a:r>
            <a:r>
              <a:rPr lang="zh-CN" altLang="zh-CN" sz="2400" dirty="0" smtClean="0"/>
              <a:t>操作）</a:t>
            </a:r>
            <a:r>
              <a:rPr lang="zh-CN" altLang="en-US" sz="2400" dirty="0" smtClean="0"/>
              <a:t>，其存储位置可以是内存或磁盘。</a:t>
            </a:r>
            <a:endParaRPr lang="en-US" altLang="zh-CN" sz="2400" dirty="0" smtClean="0"/>
          </a:p>
          <a:p>
            <a:r>
              <a:rPr lang="en-US" altLang="zh-CN" sz="2400" b="1" dirty="0" smtClean="0">
                <a:solidFill>
                  <a:srgbClr val="FF0000"/>
                </a:solidFill>
              </a:rPr>
              <a:t>DAG Scheduler</a:t>
            </a:r>
            <a:r>
              <a:rPr lang="zh-CN" altLang="zh-CN" sz="2400" b="1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根据</a:t>
            </a:r>
            <a:r>
              <a:rPr lang="en-US" altLang="zh-CN" sz="2400" dirty="0" smtClean="0"/>
              <a:t>Job</a:t>
            </a:r>
            <a:r>
              <a:rPr lang="zh-CN" altLang="zh-CN" sz="2400" dirty="0" smtClean="0"/>
              <a:t>构建</a:t>
            </a:r>
            <a:r>
              <a:rPr lang="zh-CN" altLang="zh-CN" sz="2400" b="1" dirty="0" smtClean="0"/>
              <a:t>基于</a:t>
            </a:r>
            <a:r>
              <a:rPr lang="en-US" altLang="zh-CN" sz="2400" b="1" dirty="0" smtClean="0"/>
              <a:t>Stage</a:t>
            </a:r>
            <a:r>
              <a:rPr lang="zh-CN" altLang="zh-CN" sz="2400" b="1" dirty="0" smtClean="0"/>
              <a:t>的</a:t>
            </a:r>
            <a:r>
              <a:rPr lang="en-US" altLang="zh-CN" sz="2400" dirty="0" smtClean="0"/>
              <a:t>DAG</a:t>
            </a:r>
            <a:r>
              <a:rPr lang="zh-CN" altLang="zh-CN" sz="2400" dirty="0" smtClean="0"/>
              <a:t>，并提交</a:t>
            </a:r>
            <a:r>
              <a:rPr lang="en-US" altLang="zh-CN" sz="2400" dirty="0" smtClean="0"/>
              <a:t>Stage</a:t>
            </a:r>
            <a:r>
              <a:rPr lang="zh-CN" altLang="zh-CN" sz="2400" dirty="0" smtClean="0"/>
              <a:t>给</a:t>
            </a:r>
            <a:r>
              <a:rPr lang="en-US" altLang="zh-CN" sz="2400" dirty="0" err="1" smtClean="0"/>
              <a:t>TaskScheduler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err="1" smtClean="0">
                <a:solidFill>
                  <a:srgbClr val="FF0000"/>
                </a:solidFill>
              </a:rPr>
              <a:t>TaskScheduler</a:t>
            </a:r>
            <a:r>
              <a:rPr lang="zh-CN" altLang="zh-CN" sz="2400" dirty="0" smtClean="0">
                <a:solidFill>
                  <a:srgbClr val="FF0000"/>
                </a:solidFill>
              </a:rPr>
              <a:t>：</a:t>
            </a:r>
            <a:r>
              <a:rPr lang="zh-CN" altLang="zh-CN" sz="2400" dirty="0" smtClean="0"/>
              <a:t>将</a:t>
            </a:r>
            <a:r>
              <a:rPr lang="en-US" altLang="zh-CN" sz="2400" b="1" dirty="0" err="1" smtClean="0"/>
              <a:t>Taskset</a:t>
            </a:r>
            <a:r>
              <a:rPr lang="zh-CN" altLang="zh-CN" sz="2400" dirty="0" smtClean="0"/>
              <a:t>提交给</a:t>
            </a:r>
            <a:r>
              <a:rPr lang="en-US" altLang="zh-CN" sz="2400" dirty="0" smtClean="0"/>
              <a:t>worker</a:t>
            </a:r>
            <a:r>
              <a:rPr lang="zh-CN" altLang="zh-CN" sz="2400" dirty="0" smtClean="0"/>
              <a:t>（集群）运行并回报结果。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术语图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  <p:pic>
        <p:nvPicPr>
          <p:cNvPr id="5" name="aimg_5591" descr="http://www.aboutyun.com/data/attachment/forum/201407/10/091120tsuedy68xlnvxpld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412776"/>
            <a:ext cx="8496944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基本架构思想</a:t>
            </a:r>
            <a:endParaRPr lang="zh-CN" altLang="en-US" dirty="0"/>
          </a:p>
        </p:txBody>
      </p:sp>
      <p:pic>
        <p:nvPicPr>
          <p:cNvPr id="5" name="内容占位符 4" descr="Spark架构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3" y="1556792"/>
            <a:ext cx="8310837" cy="3888432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29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应用背景与设计理念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sz="5400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B7F40F-286F-47C1-99EE-B480BDF01DFB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76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基本架构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2951782"/>
          </a:xfrm>
        </p:spPr>
        <p:txBody>
          <a:bodyPr/>
          <a:lstStyle/>
          <a:p>
            <a:r>
              <a:rPr lang="en-US" altLang="zh-CN" sz="2400" dirty="0" smtClean="0"/>
              <a:t>Driver</a:t>
            </a:r>
            <a:r>
              <a:rPr lang="zh-CN" altLang="en-US" sz="2400" dirty="0" smtClean="0"/>
              <a:t>负责所有任务的调度。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是应用程序调度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的总入口，常用</a:t>
            </a:r>
            <a:r>
              <a:rPr lang="en-US" altLang="zh-CN" sz="2400" dirty="0" smtClean="0"/>
              <a:t>Spark-submit</a:t>
            </a:r>
            <a:r>
              <a:rPr lang="zh-CN" altLang="en-US" sz="2400" dirty="0" smtClean="0"/>
              <a:t>工具来提交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应用。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应用程序运行时首先在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程序中创建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12261" y="4817033"/>
            <a:ext cx="8267699" cy="1080120"/>
          </a:xfrm>
          <a:prstGeom prst="wedgeRoundRectCallout">
            <a:avLst>
              <a:gd name="adj1" fmla="val -35085"/>
              <a:gd name="adj2" fmla="val -719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 smtClean="0"/>
              <a:t>其</a:t>
            </a:r>
            <a:r>
              <a:rPr lang="zh-CN" altLang="en-US" sz="2400" dirty="0"/>
              <a:t>初始化过程中分别创建</a:t>
            </a:r>
            <a:r>
              <a:rPr lang="en-US" altLang="zh-CN" sz="2400" dirty="0" err="1"/>
              <a:t>DAGScheduler</a:t>
            </a:r>
            <a:r>
              <a:rPr lang="zh-CN" altLang="en-US" sz="2400" dirty="0"/>
              <a:t>（基于</a:t>
            </a:r>
            <a:r>
              <a:rPr lang="en-US" altLang="zh-CN" sz="2400" dirty="0"/>
              <a:t>stage</a:t>
            </a:r>
            <a:r>
              <a:rPr lang="zh-CN" altLang="en-US" sz="2400" dirty="0"/>
              <a:t>的调度）和</a:t>
            </a:r>
            <a:r>
              <a:rPr lang="en-US" altLang="zh-CN" sz="2400" dirty="0" err="1"/>
              <a:t>TaskScheduler</a:t>
            </a:r>
            <a:r>
              <a:rPr lang="zh-CN" altLang="en-US" sz="2400" dirty="0"/>
              <a:t>（基于</a:t>
            </a:r>
            <a:r>
              <a:rPr lang="en-US" altLang="zh-CN" sz="2400" dirty="0"/>
              <a:t>task</a:t>
            </a:r>
            <a:r>
              <a:rPr lang="zh-CN" altLang="en-US" sz="2400" dirty="0"/>
              <a:t>的调度）两个调度模块。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基本架构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b="1" dirty="0" err="1" smtClean="0"/>
              <a:t>DAGScheduler</a:t>
            </a:r>
            <a:r>
              <a:rPr lang="zh-CN" altLang="en-US" sz="2400" dirty="0" smtClean="0"/>
              <a:t>为每个</a:t>
            </a:r>
            <a:r>
              <a:rPr lang="en-US" altLang="zh-CN" sz="2400" dirty="0" smtClean="0"/>
              <a:t>Spark Job</a:t>
            </a:r>
            <a:r>
              <a:rPr lang="zh-CN" altLang="en-US" sz="2400" dirty="0" smtClean="0"/>
              <a:t>划分</a:t>
            </a:r>
            <a:r>
              <a:rPr lang="zh-CN" altLang="en-US" sz="2400" dirty="0" smtClean="0">
                <a:solidFill>
                  <a:srgbClr val="FF0000"/>
                </a:solidFill>
              </a:rPr>
              <a:t>具有依赖关系的</a:t>
            </a:r>
            <a:r>
              <a:rPr lang="zh-CN" altLang="en-US" sz="2400" dirty="0" smtClean="0"/>
              <a:t>多个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任务阶段，然后将每个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分为具体的一组任务（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，通常会考虑数据的本地化处理），并以</a:t>
            </a:r>
            <a:r>
              <a:rPr lang="en-US" altLang="zh-CN" sz="2400" dirty="0" err="1" smtClean="0"/>
              <a:t>TaskSet</a:t>
            </a:r>
            <a:r>
              <a:rPr lang="zh-CN" altLang="en-US" sz="2400" dirty="0" smtClean="0"/>
              <a:t>的形式提交给底层的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模块具体执行。</a:t>
            </a:r>
            <a:endParaRPr lang="en-US" altLang="zh-CN" sz="2400" dirty="0" smtClean="0"/>
          </a:p>
          <a:p>
            <a:r>
              <a:rPr lang="en-US" altLang="zh-CN" sz="2400" b="1" dirty="0" err="1" smtClean="0"/>
              <a:t>TaskScheduler</a:t>
            </a:r>
            <a:r>
              <a:rPr lang="zh-CN" altLang="en-US" sz="2400" dirty="0" smtClean="0"/>
              <a:t>负责启动具体任务，监控、汇报任务运行情况。任务运行所需资源向</a:t>
            </a:r>
            <a:r>
              <a:rPr lang="en-US" altLang="zh-CN" sz="2400" dirty="0" smtClean="0"/>
              <a:t>Cluster Manager</a:t>
            </a:r>
            <a:r>
              <a:rPr lang="zh-CN" altLang="en-US" sz="2400" dirty="0" smtClean="0"/>
              <a:t>申请。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      每个</a:t>
            </a:r>
            <a:r>
              <a:rPr lang="en-US" altLang="zh-CN" sz="2400" dirty="0" smtClean="0">
                <a:solidFill>
                  <a:srgbClr val="FF0000"/>
                </a:solidFill>
              </a:rPr>
              <a:t>Spark</a:t>
            </a:r>
            <a:r>
              <a:rPr lang="zh-CN" altLang="en-US" sz="2400" dirty="0" smtClean="0">
                <a:solidFill>
                  <a:srgbClr val="FF0000"/>
                </a:solidFill>
              </a:rPr>
              <a:t>应用都有自己的</a:t>
            </a:r>
            <a:r>
              <a:rPr lang="en-US" altLang="zh-CN" sz="2400" dirty="0" smtClean="0">
                <a:solidFill>
                  <a:srgbClr val="FF0000"/>
                </a:solidFill>
              </a:rPr>
              <a:t>Executor</a:t>
            </a:r>
            <a:r>
              <a:rPr lang="zh-CN" altLang="en-US" sz="2400" dirty="0" smtClean="0">
                <a:solidFill>
                  <a:srgbClr val="FF0000"/>
                </a:solidFill>
              </a:rPr>
              <a:t>进程，此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进程和应用有相同的生命周期</a:t>
            </a:r>
            <a:r>
              <a:rPr lang="zh-CN" altLang="en-US" sz="2400" dirty="0" smtClean="0">
                <a:solidFill>
                  <a:srgbClr val="FF0000"/>
                </a:solidFill>
              </a:rPr>
              <a:t>，进程内部维持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多个线程</a:t>
            </a:r>
            <a:r>
              <a:rPr lang="zh-CN" altLang="en-US" sz="2400" dirty="0" smtClean="0">
                <a:solidFill>
                  <a:srgbClr val="FF0000"/>
                </a:solidFill>
              </a:rPr>
              <a:t>来并行执行分配给它的</a:t>
            </a:r>
            <a:r>
              <a:rPr lang="en-US" altLang="zh-CN" sz="2400" dirty="0" smtClean="0">
                <a:solidFill>
                  <a:srgbClr val="FF0000"/>
                </a:solidFill>
              </a:rPr>
              <a:t>Task</a:t>
            </a:r>
            <a:r>
              <a:rPr lang="zh-CN" altLang="en-US" sz="2400" dirty="0" smtClean="0">
                <a:solidFill>
                  <a:srgbClr val="FF0000"/>
                </a:solidFill>
              </a:rPr>
              <a:t>。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基本运行流程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36232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构建</a:t>
            </a:r>
            <a:r>
              <a:rPr lang="en-US" altLang="zh-CN" sz="2400" dirty="0" smtClean="0"/>
              <a:t>Spark Application</a:t>
            </a:r>
            <a:r>
              <a:rPr lang="zh-CN" altLang="zh-CN" sz="2400" dirty="0" smtClean="0"/>
              <a:t>运行环境（启动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）；</a:t>
            </a:r>
          </a:p>
          <a:p>
            <a:pPr fontAlgn="ctr"/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连接</a:t>
            </a:r>
            <a:r>
              <a:rPr lang="en-US" altLang="zh-CN" sz="2400" dirty="0" smtClean="0"/>
              <a:t>cluster Manager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fontAlgn="ctr"/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spark Application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Cluster Manager</a:t>
            </a:r>
            <a:r>
              <a:rPr lang="zh-CN" altLang="en-US" sz="2400" dirty="0" smtClean="0"/>
              <a:t>请求运行</a:t>
            </a:r>
            <a:r>
              <a:rPr lang="en-US" altLang="zh-CN" sz="2400" dirty="0" smtClean="0"/>
              <a:t>executors</a:t>
            </a:r>
            <a:r>
              <a:rPr lang="zh-CN" altLang="en-US" sz="2400" dirty="0" smtClean="0"/>
              <a:t>资源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计算和存储数据的线程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并启动</a:t>
            </a:r>
            <a:r>
              <a:rPr lang="en-US" altLang="zh-CN" sz="2400" dirty="0" err="1" smtClean="0"/>
              <a:t>StandaloneExecutorBackend</a:t>
            </a:r>
            <a:r>
              <a:rPr lang="zh-CN" altLang="en-US" sz="2400" dirty="0" smtClean="0"/>
              <a:t>；</a:t>
            </a:r>
          </a:p>
          <a:p>
            <a:pPr fontAlgn="ctr"/>
            <a:r>
              <a:rPr lang="en-US" altLang="zh-CN" sz="2400" dirty="0" smtClean="0"/>
              <a:t>4</a:t>
            </a:r>
            <a:r>
              <a:rPr lang="zh-CN" altLang="en-US" sz="2400" dirty="0" smtClean="0"/>
              <a:t>）将程序</a:t>
            </a:r>
            <a:r>
              <a:rPr lang="en-US" altLang="zh-CN" sz="2400" dirty="0" smtClean="0"/>
              <a:t>Jar</a:t>
            </a:r>
            <a:r>
              <a:rPr lang="zh-CN" altLang="en-US" sz="2400" dirty="0" smtClean="0"/>
              <a:t>包或者</a:t>
            </a:r>
            <a:r>
              <a:rPr lang="en-US" altLang="zh-CN" sz="2400" dirty="0" smtClean="0"/>
              <a:t>python</a:t>
            </a:r>
            <a:r>
              <a:rPr lang="zh-CN" altLang="en-US" sz="2400" dirty="0" smtClean="0"/>
              <a:t>程序分发到</a:t>
            </a:r>
            <a:r>
              <a:rPr lang="en-US" altLang="zh-CN" sz="2400" dirty="0" smtClean="0"/>
              <a:t>executors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pPr fontAlgn="ctr"/>
            <a:r>
              <a:rPr lang="en-US" altLang="zh-CN" sz="2400" dirty="0" smtClean="0"/>
              <a:t>5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SparkContext</a:t>
            </a:r>
            <a:r>
              <a:rPr lang="zh-CN" altLang="zh-CN" sz="2400" dirty="0" smtClean="0"/>
              <a:t>构建成</a:t>
            </a:r>
            <a:r>
              <a:rPr lang="en-US" altLang="zh-CN" sz="2400" dirty="0" smtClean="0"/>
              <a:t>DAG</a:t>
            </a:r>
            <a:r>
              <a:rPr lang="zh-CN" altLang="zh-CN" sz="2400" dirty="0" smtClean="0"/>
              <a:t>图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将</a:t>
            </a:r>
            <a:r>
              <a:rPr lang="en-US" altLang="zh-CN" sz="2400" dirty="0" smtClean="0"/>
              <a:t>DAG</a:t>
            </a:r>
            <a:r>
              <a:rPr lang="zh-CN" altLang="zh-CN" sz="2400" dirty="0" smtClean="0"/>
              <a:t>图分解成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将</a:t>
            </a:r>
            <a:r>
              <a:rPr lang="en-US" altLang="zh-CN" sz="2400" dirty="0" err="1" smtClean="0"/>
              <a:t>Taskset</a:t>
            </a:r>
            <a:r>
              <a:rPr lang="zh-CN" altLang="zh-CN" sz="2400" dirty="0" smtClean="0"/>
              <a:t>发送给</a:t>
            </a:r>
            <a:r>
              <a:rPr lang="en-US" altLang="zh-CN" sz="2400" dirty="0" smtClean="0"/>
              <a:t>Task Scheduler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fontAlgn="ctr"/>
            <a:r>
              <a:rPr lang="en-US" altLang="zh-CN" sz="2400" dirty="0" smtClean="0"/>
              <a:t>6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Task Scheduler</a:t>
            </a:r>
            <a:r>
              <a:rPr lang="zh-CN" altLang="zh-CN" sz="2400" dirty="0" smtClean="0"/>
              <a:t>将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发放给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运行。</a:t>
            </a:r>
            <a:endParaRPr lang="en-US" altLang="zh-CN" sz="2400" dirty="0" smtClean="0"/>
          </a:p>
          <a:p>
            <a:pPr fontAlgn="ctr"/>
            <a:r>
              <a:rPr lang="en-US" altLang="zh-CN" sz="2400" dirty="0" smtClean="0"/>
              <a:t>7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在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上运行，运行完毕释放所有资源。</a:t>
            </a:r>
            <a:endParaRPr lang="zh-CN" altLang="en-US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资源管理</a:t>
            </a:r>
            <a:endParaRPr lang="zh-CN" altLang="en-US" dirty="0"/>
          </a:p>
        </p:txBody>
      </p:sp>
      <p:sp>
        <p:nvSpPr>
          <p:cNvPr id="6" name="副标题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44063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资源管理</a:t>
            </a:r>
            <a:r>
              <a:rPr lang="en-US" altLang="zh-CN" dirty="0" smtClean="0"/>
              <a:t>——Cluster Manager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2951782"/>
          </a:xfrm>
        </p:spPr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集群获取资源的外部服务目前有三种方式：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Standalone:Spark</a:t>
            </a:r>
            <a:r>
              <a:rPr lang="zh-CN" altLang="en-US" sz="2400" dirty="0" smtClean="0"/>
              <a:t>原生的资源管理，由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负责资源的分配。</a:t>
            </a:r>
            <a:endParaRPr lang="en-US" altLang="zh-CN" sz="2400" dirty="0" smtClean="0"/>
          </a:p>
          <a:p>
            <a:r>
              <a:rPr lang="en-US" altLang="zh-CN" sz="2400" dirty="0" smtClean="0"/>
              <a:t>2)Apache </a:t>
            </a:r>
            <a:r>
              <a:rPr lang="en-US" altLang="zh-CN" sz="2400" dirty="0" err="1" smtClean="0"/>
              <a:t>Mesos</a:t>
            </a:r>
            <a:r>
              <a:rPr lang="zh-CN" altLang="en-US" sz="2400" dirty="0" smtClean="0"/>
              <a:t>：与</a:t>
            </a:r>
            <a:r>
              <a:rPr lang="en-US" altLang="zh-CN" sz="2400" dirty="0" smtClean="0"/>
              <a:t>Hadoop </a:t>
            </a:r>
            <a:r>
              <a:rPr lang="en-US" altLang="zh-CN" sz="2400" dirty="0" err="1" smtClean="0"/>
              <a:t>MapReduce</a:t>
            </a:r>
            <a:r>
              <a:rPr lang="zh-CN" altLang="en-US" sz="2400" dirty="0" smtClean="0"/>
              <a:t>兼容性良好的一种资源调度框架。</a:t>
            </a:r>
            <a:endParaRPr lang="en-US" altLang="zh-CN" sz="2400" dirty="0" smtClean="0"/>
          </a:p>
          <a:p>
            <a:r>
              <a:rPr lang="en-US" altLang="zh-CN" sz="2400" dirty="0" smtClean="0"/>
              <a:t>3)Hadoop Yarn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中的</a:t>
            </a:r>
            <a:r>
              <a:rPr lang="en-US" altLang="zh-CN" sz="2400" dirty="0" err="1" smtClean="0"/>
              <a:t>ResourceManager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  <p:sp>
        <p:nvSpPr>
          <p:cNvPr id="5" name="下箭头 4"/>
          <p:cNvSpPr/>
          <p:nvPr/>
        </p:nvSpPr>
        <p:spPr>
          <a:xfrm>
            <a:off x="4283968" y="4437112"/>
            <a:ext cx="484632" cy="57606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187624" y="5085184"/>
            <a:ext cx="6696744" cy="64807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获取资源的方式即对应着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的基本运行模式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412776"/>
            <a:ext cx="8424936" cy="5112568"/>
          </a:xfrm>
        </p:spPr>
        <p:txBody>
          <a:bodyPr/>
          <a:lstStyle/>
          <a:p>
            <a:r>
              <a:rPr lang="en-US" altLang="zh-CN" sz="2400" dirty="0" smtClean="0"/>
              <a:t>Spark</a:t>
            </a:r>
            <a:r>
              <a:rPr lang="zh-CN" altLang="en-US" sz="2400" dirty="0" smtClean="0"/>
              <a:t>的运行模式取决于传递给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deployMode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环境变量的值。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deployMode</a:t>
            </a:r>
            <a:r>
              <a:rPr lang="zh-CN" altLang="en-US" sz="2400" dirty="0" smtClean="0"/>
              <a:t>可以是</a:t>
            </a:r>
            <a:r>
              <a:rPr lang="en-US" altLang="zh-CN" sz="2400" dirty="0" smtClean="0"/>
              <a:t>cluster</a:t>
            </a:r>
            <a:r>
              <a:rPr lang="zh-CN" altLang="en-US" sz="2400" dirty="0" smtClean="0"/>
              <a:t>或</a:t>
            </a:r>
            <a:r>
              <a:rPr lang="en-US" altLang="zh-CN" sz="2400" dirty="0" smtClean="0"/>
              <a:t>local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dirty="0" smtClean="0"/>
              <a:t>目前有</a:t>
            </a:r>
            <a:r>
              <a:rPr lang="en-US" altLang="zh-CN" sz="2400" dirty="0" smtClean="0"/>
              <a:t>local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yarn-client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yarn-cluster</a:t>
            </a:r>
            <a:r>
              <a:rPr lang="zh-CN" altLang="en-US" sz="2400" dirty="0" smtClean="0"/>
              <a:t>、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mesos</a:t>
            </a:r>
            <a:r>
              <a:rPr lang="zh-CN" altLang="en-US" sz="2400" dirty="0" smtClean="0"/>
              <a:t>模式。</a:t>
            </a:r>
            <a:endParaRPr lang="en-US" altLang="zh-CN" sz="2400" dirty="0" smtClean="0"/>
          </a:p>
          <a:p>
            <a:r>
              <a:rPr lang="zh-CN" altLang="en-US" sz="2400" dirty="0" smtClean="0"/>
              <a:t>    总体上，这些模式都基于一个相似的工作流程，主要区别在于各自有特定的</a:t>
            </a:r>
            <a:r>
              <a:rPr lang="zh-CN" altLang="en-US" sz="2400" dirty="0" smtClean="0">
                <a:solidFill>
                  <a:srgbClr val="FF0000"/>
                </a:solidFill>
              </a:rPr>
              <a:t>资源分配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任务调度</a:t>
            </a:r>
            <a:r>
              <a:rPr lang="zh-CN" altLang="en-US" sz="2400" dirty="0" smtClean="0"/>
              <a:t>模块来执行实际的计算任务。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运行模式简介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2951782"/>
          </a:xfrm>
        </p:spPr>
        <p:txBody>
          <a:bodyPr/>
          <a:lstStyle/>
          <a:p>
            <a:r>
              <a:rPr lang="zh-CN" altLang="en-US" sz="2400" b="1" dirty="0" smtClean="0"/>
              <a:t>常见的运行模式</a:t>
            </a:r>
            <a:endParaRPr lang="en-US" altLang="zh-CN" sz="2400" b="1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Standalone</a:t>
            </a:r>
            <a:r>
              <a:rPr lang="en-US" altLang="zh-CN" sz="2400" dirty="0" smtClean="0"/>
              <a:t>:   </a:t>
            </a:r>
            <a:r>
              <a:rPr lang="zh-CN" altLang="en-US" sz="2400" dirty="0" smtClean="0"/>
              <a:t>部署</a:t>
            </a:r>
            <a:r>
              <a:rPr lang="en-US" altLang="zh-CN" sz="2400" dirty="0"/>
              <a:t>Spark</a:t>
            </a:r>
            <a:r>
              <a:rPr lang="zh-CN" altLang="en-US" sz="2400" dirty="0"/>
              <a:t>到相关的</a:t>
            </a:r>
            <a:r>
              <a:rPr lang="en-US" altLang="zh-CN" sz="2400" dirty="0"/>
              <a:t>Master</a:t>
            </a:r>
            <a:r>
              <a:rPr lang="zh-CN" altLang="en-US" sz="2400" dirty="0"/>
              <a:t>和</a:t>
            </a:r>
            <a:r>
              <a:rPr lang="en-US" altLang="zh-CN" sz="2400" dirty="0"/>
              <a:t>Worker</a:t>
            </a:r>
            <a:r>
              <a:rPr lang="zh-CN" altLang="en-US" sz="2400" dirty="0" smtClean="0"/>
              <a:t>节点，资源调度由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框架自己实现。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Yarn-cluster</a:t>
            </a:r>
            <a:r>
              <a:rPr lang="zh-CN" altLang="en-US" sz="2400" dirty="0" smtClean="0"/>
              <a:t>： </a:t>
            </a:r>
            <a:r>
              <a:rPr lang="en-US" altLang="zh-CN" sz="2400" dirty="0" smtClean="0"/>
              <a:t>Driver</a:t>
            </a:r>
            <a:r>
              <a:rPr lang="zh-CN" altLang="en-US" sz="2400" dirty="0"/>
              <a:t>和</a:t>
            </a:r>
            <a:r>
              <a:rPr lang="en-US" altLang="zh-CN" sz="2400" dirty="0"/>
              <a:t>Executor</a:t>
            </a:r>
            <a:r>
              <a:rPr lang="zh-CN" altLang="en-US" sz="2400" dirty="0"/>
              <a:t>都运行在</a:t>
            </a:r>
            <a:r>
              <a:rPr lang="en-US" altLang="zh-CN" sz="2400" dirty="0"/>
              <a:t>Yarn</a:t>
            </a:r>
            <a:r>
              <a:rPr lang="zh-CN" altLang="en-US" sz="2400" dirty="0"/>
              <a:t>集群。</a:t>
            </a:r>
            <a:endParaRPr lang="en-US" altLang="zh-CN" sz="2400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Yarn-client</a:t>
            </a:r>
            <a:r>
              <a:rPr lang="zh-CN" altLang="en-US" sz="2400" dirty="0" smtClean="0"/>
              <a:t>：   </a:t>
            </a:r>
            <a:r>
              <a:rPr lang="en-US" altLang="zh-CN" sz="2400" dirty="0" smtClean="0"/>
              <a:t>Driver</a:t>
            </a:r>
            <a:r>
              <a:rPr lang="zh-CN" altLang="en-US" sz="2400" dirty="0"/>
              <a:t>运行在本地，</a:t>
            </a:r>
            <a:r>
              <a:rPr lang="en-US" altLang="zh-CN" sz="2400" dirty="0"/>
              <a:t>Executor</a:t>
            </a:r>
            <a:r>
              <a:rPr lang="zh-CN" altLang="en-US" sz="2400" dirty="0"/>
              <a:t>运行在</a:t>
            </a:r>
            <a:r>
              <a:rPr lang="en-US" altLang="zh-CN" sz="2400" dirty="0"/>
              <a:t>Yarn</a:t>
            </a:r>
            <a:r>
              <a:rPr lang="zh-CN" altLang="en-US" sz="2400" dirty="0"/>
              <a:t>集群</a:t>
            </a:r>
            <a:r>
              <a:rPr lang="zh-CN" altLang="en-US" sz="2400" dirty="0" smtClean="0"/>
              <a:t>。</a:t>
            </a:r>
            <a:endParaRPr lang="en-US" altLang="zh-CN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2771800" y="4653136"/>
            <a:ext cx="1080120" cy="828672"/>
          </a:xfrm>
          <a:prstGeom prst="wedgeRoundRectCallout">
            <a:avLst>
              <a:gd name="adj1" fmla="val -84751"/>
              <a:gd name="adj2" fmla="val -10367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应用程序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37693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</a:t>
            </a:r>
            <a:r>
              <a:rPr lang="en-US" altLang="zh-CN" dirty="0" smtClean="0"/>
              <a:t>——local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运行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最简单的方法是通过</a:t>
            </a:r>
            <a:r>
              <a:rPr lang="en-US" altLang="zh-CN" dirty="0" smtClean="0"/>
              <a:t>Local</a:t>
            </a:r>
            <a:r>
              <a:rPr lang="zh-CN" altLang="en-US" dirty="0" smtClean="0"/>
              <a:t>模式（</a:t>
            </a:r>
            <a:r>
              <a:rPr lang="zh-CN" altLang="en-US" dirty="0" smtClean="0">
                <a:solidFill>
                  <a:srgbClr val="FF0000"/>
                </a:solidFill>
              </a:rPr>
              <a:t>伪分布式模式</a:t>
            </a:r>
            <a:r>
              <a:rPr lang="zh-CN" altLang="en-US" dirty="0" smtClean="0"/>
              <a:t>）。</a:t>
            </a:r>
          </a:p>
          <a:p>
            <a:r>
              <a:rPr lang="zh-CN" altLang="en-US" dirty="0" smtClean="0"/>
              <a:t>    </a:t>
            </a:r>
            <a:r>
              <a:rPr lang="zh-CN" altLang="en-US" dirty="0" smtClean="0">
                <a:solidFill>
                  <a:srgbClr val="3366FF"/>
                </a:solidFill>
              </a:rPr>
              <a:t>运行命令： </a:t>
            </a:r>
            <a:r>
              <a:rPr lang="en-US" altLang="zh-CN" dirty="0" smtClean="0">
                <a:solidFill>
                  <a:srgbClr val="3366FF"/>
                </a:solidFill>
              </a:rPr>
              <a:t>./bin/run-example </a:t>
            </a:r>
            <a:r>
              <a:rPr lang="en-US" altLang="zh-CN" dirty="0" err="1" smtClean="0">
                <a:solidFill>
                  <a:srgbClr val="3366FF"/>
                </a:solidFill>
              </a:rPr>
              <a:t>org.apache.spark.examples.SparkPi</a:t>
            </a:r>
            <a:r>
              <a:rPr lang="en-US" altLang="zh-CN" dirty="0" smtClean="0">
                <a:solidFill>
                  <a:srgbClr val="3366FF"/>
                </a:solidFill>
              </a:rPr>
              <a:t> local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37</a:t>
            </a:fld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</a:t>
            </a:r>
            <a:r>
              <a:rPr lang="en-US" altLang="zh-CN" dirty="0" smtClean="0"/>
              <a:t>——Standalone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7338"/>
            <a:ext cx="8363272" cy="4187825"/>
          </a:xfrm>
        </p:spPr>
        <p:txBody>
          <a:bodyPr/>
          <a:lstStyle/>
          <a:p>
            <a:r>
              <a:rPr lang="en-US" altLang="zh-CN" sz="2400" dirty="0" smtClean="0"/>
              <a:t>Standalone</a:t>
            </a:r>
            <a:r>
              <a:rPr lang="zh-CN" altLang="en-US" sz="2400" dirty="0" smtClean="0"/>
              <a:t>模式的资源调度由</a:t>
            </a:r>
            <a:r>
              <a:rPr lang="en-US" altLang="zh-CN" sz="2400" b="1" dirty="0" smtClean="0"/>
              <a:t>Spark</a:t>
            </a:r>
            <a:r>
              <a:rPr lang="zh-CN" altLang="en-US" sz="2400" b="1" dirty="0" smtClean="0"/>
              <a:t>框架</a:t>
            </a:r>
            <a:r>
              <a:rPr lang="zh-CN" altLang="en-US" sz="2400" dirty="0" smtClean="0"/>
              <a:t>自己实现。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zh-CN" altLang="en-US" sz="2400" dirty="0" smtClean="0"/>
              <a:t>包含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两种节点；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Worker</a:t>
            </a:r>
            <a:r>
              <a:rPr lang="zh-CN" altLang="en-US" sz="2400" dirty="0" smtClean="0"/>
              <a:t>通过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ExecutorRunner</a:t>
            </a:r>
            <a:r>
              <a:rPr lang="zh-CN" altLang="en-US" sz="2400" dirty="0" smtClean="0"/>
              <a:t>控制本节点的</a:t>
            </a:r>
            <a:r>
              <a:rPr lang="en-US" altLang="zh-CN" sz="2400" dirty="0" err="1" smtClean="0"/>
              <a:t>CoarseGrainedExecutorBackend</a:t>
            </a:r>
            <a:r>
              <a:rPr lang="zh-CN" altLang="en-US" sz="2400" dirty="0" smtClean="0"/>
              <a:t>进程；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endParaRPr lang="en-US" altLang="zh-CN" sz="2400" dirty="0"/>
          </a:p>
          <a:p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worker</a:t>
            </a:r>
            <a:r>
              <a:rPr lang="zh-CN" altLang="en-US" sz="2400" dirty="0" smtClean="0"/>
              <a:t>上的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守护进程</a:t>
            </a:r>
            <a:r>
              <a:rPr lang="zh-CN" altLang="en-US" sz="2400" dirty="0" smtClean="0">
                <a:solidFill>
                  <a:srgbClr val="FF0000"/>
                </a:solidFill>
              </a:rPr>
              <a:t>与</a:t>
            </a:r>
            <a:r>
              <a:rPr lang="en-US" altLang="zh-CN" sz="2400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通信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     Master</a:t>
            </a:r>
            <a:r>
              <a:rPr lang="zh-CN" altLang="en-US" sz="2400" dirty="0" smtClean="0"/>
              <a:t>负责</a:t>
            </a:r>
            <a:r>
              <a:rPr lang="en-US" altLang="zh-CN" sz="2400" dirty="0" smtClean="0">
                <a:solidFill>
                  <a:srgbClr val="FF0000"/>
                </a:solidFill>
              </a:rPr>
              <a:t>worker</a:t>
            </a:r>
            <a:r>
              <a:rPr lang="zh-CN" altLang="en-US" sz="2400" dirty="0" smtClean="0">
                <a:solidFill>
                  <a:srgbClr val="FF0000"/>
                </a:solidFill>
              </a:rPr>
              <a:t>的协调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38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464940" y="3607224"/>
            <a:ext cx="8112323" cy="1236043"/>
          </a:xfrm>
          <a:prstGeom prst="wedgeRoundRectCallout">
            <a:avLst>
              <a:gd name="adj1" fmla="val -36637"/>
              <a:gd name="adj2" fmla="val -62576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zh-CN" altLang="en-US" sz="2400" dirty="0" smtClean="0"/>
              <a:t>一</a:t>
            </a:r>
            <a:r>
              <a:rPr lang="zh-CN" altLang="en-US" sz="2400" dirty="0"/>
              <a:t>个</a:t>
            </a:r>
            <a:r>
              <a:rPr lang="en-US" altLang="zh-CN" sz="2400" dirty="0"/>
              <a:t>worker</a:t>
            </a:r>
            <a:r>
              <a:rPr lang="zh-CN" altLang="en-US" sz="2400" dirty="0"/>
              <a:t>可有多个</a:t>
            </a:r>
            <a:r>
              <a:rPr lang="en-US" altLang="zh-CN" sz="2400" dirty="0" err="1"/>
              <a:t>CoarseGrained</a:t>
            </a:r>
            <a:r>
              <a:rPr lang="en-US" altLang="zh-CN" sz="2400" dirty="0"/>
              <a:t>...Backend</a:t>
            </a:r>
            <a:r>
              <a:rPr lang="zh-CN" altLang="en-US" sz="2400" dirty="0"/>
              <a:t> 进程，每个包含一个</a:t>
            </a:r>
            <a:r>
              <a:rPr lang="en-US" altLang="zh-CN" sz="2400" dirty="0"/>
              <a:t>Executor</a:t>
            </a:r>
            <a:r>
              <a:rPr lang="zh-CN" altLang="en-US" sz="2400" dirty="0"/>
              <a:t>对象，该对象持有一个</a:t>
            </a:r>
            <a:r>
              <a:rPr lang="zh-CN" altLang="en-US" sz="2400" b="1" dirty="0">
                <a:solidFill>
                  <a:srgbClr val="FF0000"/>
                </a:solidFill>
              </a:rPr>
              <a:t>线程池</a:t>
            </a:r>
            <a:r>
              <a:rPr lang="zh-CN" altLang="en-US" sz="2400" dirty="0"/>
              <a:t>，每个线程执行一个</a:t>
            </a:r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</a:t>
            </a:r>
            <a:r>
              <a:rPr lang="en-US" altLang="zh-CN" dirty="0" smtClean="0"/>
              <a:t>——Standalone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Standalone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Master-Slaves</a:t>
            </a:r>
            <a:r>
              <a:rPr lang="zh-CN" altLang="en-US" sz="2400" dirty="0" smtClean="0"/>
              <a:t>架构的集群模式，和大部分的此类集群一样，存在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单点故障的问题。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/>
              <a:t>目前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提供了两种解决方法：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）基于文件系统的故障恢复，</a:t>
            </a:r>
            <a:r>
              <a:rPr lang="zh-CN" altLang="en-US" sz="2400" dirty="0" smtClean="0">
                <a:solidFill>
                  <a:srgbClr val="FF0000"/>
                </a:solidFill>
              </a:rPr>
              <a:t>直接重启</a:t>
            </a:r>
            <a:r>
              <a:rPr lang="en-US" altLang="zh-CN" sz="2400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进程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）基于</a:t>
            </a:r>
            <a:r>
              <a:rPr lang="en-US" altLang="zh-CN" sz="2400" dirty="0" smtClean="0"/>
              <a:t>Zookeeper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HA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High Available</a:t>
            </a:r>
            <a:r>
              <a:rPr lang="zh-CN" altLang="en-US" sz="2400" dirty="0" smtClean="0"/>
              <a:t>）方式，</a:t>
            </a:r>
            <a:r>
              <a:rPr lang="en-US" altLang="zh-CN" sz="2400" dirty="0" smtClean="0"/>
              <a:t>Active Master</a:t>
            </a:r>
            <a:r>
              <a:rPr lang="zh-CN" altLang="en-US" sz="2400" dirty="0" smtClean="0"/>
              <a:t>宕机后，</a:t>
            </a:r>
            <a:r>
              <a:rPr lang="en-US" altLang="zh-CN" sz="2400" dirty="0" smtClean="0">
                <a:solidFill>
                  <a:srgbClr val="FF0000"/>
                </a:solidFill>
              </a:rPr>
              <a:t>Standby 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立即切换接管</a:t>
            </a:r>
            <a:r>
              <a:rPr lang="zh-CN" altLang="en-US" sz="2400" dirty="0" smtClean="0"/>
              <a:t>。</a:t>
            </a:r>
            <a:r>
              <a:rPr lang="zh-CN" altLang="en-US" sz="2400" dirty="0">
                <a:solidFill>
                  <a:srgbClr val="3366FF"/>
                </a:solidFill>
              </a:rPr>
              <a:t>与</a:t>
            </a:r>
            <a:r>
              <a:rPr lang="en-US" altLang="zh-CN" sz="2400" dirty="0">
                <a:solidFill>
                  <a:srgbClr val="3366FF"/>
                </a:solidFill>
              </a:rPr>
              <a:t>Storm</a:t>
            </a:r>
            <a:r>
              <a:rPr lang="zh-CN" altLang="en-US" sz="2400" dirty="0" smtClean="0">
                <a:solidFill>
                  <a:srgbClr val="3366FF"/>
                </a:solidFill>
              </a:rPr>
              <a:t>、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Hbase</a:t>
            </a:r>
            <a:r>
              <a:rPr lang="zh-CN" altLang="en-US" sz="2400" dirty="0" smtClean="0">
                <a:solidFill>
                  <a:srgbClr val="3366FF"/>
                </a:solidFill>
              </a:rPr>
              <a:t>类似。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39</a:t>
            </a:fld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开发背景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>
          <a:xfrm>
            <a:off x="500062" y="1714500"/>
            <a:ext cx="8143903" cy="466682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dirty="0" smtClean="0"/>
              <a:t>     Spark</a:t>
            </a:r>
            <a:r>
              <a:rPr lang="zh-CN" altLang="en-US" dirty="0" smtClean="0"/>
              <a:t>由加州大学伯克利分校 </a:t>
            </a:r>
            <a:r>
              <a:rPr lang="en-US" altLang="zh-CN" dirty="0" smtClean="0"/>
              <a:t>AMP </a:t>
            </a:r>
            <a:r>
              <a:rPr lang="zh-CN" altLang="en-US" dirty="0" smtClean="0"/>
              <a:t>实验室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Algorithms,Machines,and</a:t>
            </a:r>
            <a:r>
              <a:rPr lang="en-US" altLang="zh-CN" dirty="0" smtClean="0"/>
              <a:t> People Lab) </a:t>
            </a:r>
            <a:r>
              <a:rPr lang="zh-CN" altLang="en-US" dirty="0" smtClean="0"/>
              <a:t>开发，可用来构建大型的、低延迟的数据分析应用程序。 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     在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语言中实现，将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作为其应用程序框架。相比</a:t>
            </a:r>
            <a:r>
              <a:rPr lang="en-US" altLang="zh-CN" dirty="0" smtClean="0"/>
              <a:t>Hadoop 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集成更紧密，</a:t>
            </a:r>
            <a:r>
              <a:rPr lang="en-US" altLang="zh-CN" dirty="0" smtClean="0"/>
              <a:t>Scala</a:t>
            </a:r>
            <a:r>
              <a:rPr lang="zh-CN" altLang="en-US" dirty="0" smtClean="0"/>
              <a:t>可以像操作本地集合对象一样轻松操作分布式数据集。</a:t>
            </a:r>
            <a:br>
              <a:rPr lang="zh-CN" altLang="en-US" dirty="0" smtClean="0"/>
            </a:br>
            <a:r>
              <a:rPr lang="zh-CN" altLang="en-US" dirty="0" smtClean="0"/>
              <a:t/>
            </a:r>
            <a:br>
              <a:rPr lang="zh-CN" altLang="en-US" dirty="0" smtClean="0"/>
            </a:br>
            <a:r>
              <a:rPr lang="zh-CN" altLang="en-US" dirty="0" smtClean="0"/>
              <a:t>     尽管创建</a:t>
            </a:r>
            <a:r>
              <a:rPr lang="en-US" altLang="zh-CN" dirty="0" smtClean="0"/>
              <a:t>Spark</a:t>
            </a:r>
            <a:r>
              <a:rPr lang="zh-CN" altLang="en-US" dirty="0" smtClean="0"/>
              <a:t>是为了支持分布式数据集上的迭代作业，实际上它也实现了对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的补充，可在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文件系统中并行运行</a:t>
            </a:r>
            <a:r>
              <a:rPr lang="zh-CN" altLang="en-US" dirty="0" smtClean="0">
                <a:solidFill>
                  <a:srgbClr val="3366FF"/>
                </a:solidFill>
              </a:rPr>
              <a:t>（通过名为</a:t>
            </a:r>
            <a:r>
              <a:rPr lang="en-US" altLang="zh-CN" dirty="0" err="1" smtClean="0">
                <a:solidFill>
                  <a:srgbClr val="3366FF"/>
                </a:solidFill>
              </a:rPr>
              <a:t>Mesos</a:t>
            </a:r>
            <a:r>
              <a:rPr lang="zh-CN" altLang="en-US" dirty="0" smtClean="0">
                <a:solidFill>
                  <a:srgbClr val="3366FF"/>
                </a:solidFill>
              </a:rPr>
              <a:t>的第三方集群框架可以支持此动作）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1AB7F40F-286F-47C1-99EE-B480BDF01DFB}" type="slidenum">
              <a:rPr lang="zh-CN" altLang="en-US" smtClean="0"/>
              <a:pPr>
                <a:defRPr/>
              </a:pPr>
              <a:t>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基本运行流程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40</a:t>
            </a:fld>
            <a:endParaRPr lang="zh-CN" altLang="en-US"/>
          </a:p>
        </p:txBody>
      </p:sp>
      <p:pic>
        <p:nvPicPr>
          <p:cNvPr id="5" name="aimg_5592" descr="http://www.aboutyun.com/data/attachment/forum/201407/10/091140fjrpwsrxa45prauk.jpg"/>
          <p:cNvPicPr>
            <a:picLocks noGrp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196752"/>
            <a:ext cx="8568952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圆角矩形标注 2"/>
          <p:cNvSpPr/>
          <p:nvPr/>
        </p:nvSpPr>
        <p:spPr>
          <a:xfrm>
            <a:off x="6444208" y="477383"/>
            <a:ext cx="1616423" cy="782219"/>
          </a:xfrm>
          <a:prstGeom prst="wedgeRoundRectCallout">
            <a:avLst>
              <a:gd name="adj1" fmla="val -55824"/>
              <a:gd name="adj2" fmla="val 7455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cluster Manager</a:t>
            </a:r>
            <a:endParaRPr lang="zh-CN" altLang="en-US" sz="2400" dirty="0"/>
          </a:p>
        </p:txBody>
      </p:sp>
      <p:sp>
        <p:nvSpPr>
          <p:cNvPr id="6" name="圆角矩形标注 5"/>
          <p:cNvSpPr/>
          <p:nvPr/>
        </p:nvSpPr>
        <p:spPr>
          <a:xfrm>
            <a:off x="7380312" y="2924945"/>
            <a:ext cx="1425551" cy="576064"/>
          </a:xfrm>
          <a:prstGeom prst="wedgeRoundRectCallout">
            <a:avLst>
              <a:gd name="adj1" fmla="val -57615"/>
              <a:gd name="adj2" fmla="val -9822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smtClean="0"/>
              <a:t>master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standalone</a:t>
            </a:r>
            <a:r>
              <a:rPr lang="zh-CN" altLang="en-US" dirty="0" smtClean="0"/>
              <a:t>的作业执行流程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Standalone</a:t>
            </a:r>
            <a:r>
              <a:rPr lang="zh-CN" altLang="en-US" sz="2400" dirty="0" smtClean="0"/>
              <a:t>模式下，提交作业有两种方式，分别对应：</a:t>
            </a:r>
            <a:endParaRPr lang="en-US" altLang="zh-CN" sz="2400" dirty="0" smtClean="0"/>
          </a:p>
          <a:p>
            <a:r>
              <a:rPr lang="en-US" altLang="zh-CN" sz="2400" dirty="0" smtClean="0"/>
              <a:t>    Driver</a:t>
            </a:r>
            <a:r>
              <a:rPr lang="zh-CN" altLang="en-US" sz="2400" dirty="0" smtClean="0"/>
              <a:t>运行在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上、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Driver</a:t>
            </a:r>
            <a:r>
              <a:rPr lang="zh-CN" altLang="en-US" sz="2400" dirty="0" smtClean="0"/>
              <a:t>运行在客户端。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Driver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SparkContext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）负责作业的解析、生成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并调度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，包含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41</a:t>
            </a:fld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worker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42</a:t>
            </a:fld>
            <a:endParaRPr lang="zh-CN" altLang="en-US"/>
          </a:p>
        </p:txBody>
      </p:sp>
      <p:pic>
        <p:nvPicPr>
          <p:cNvPr id="80898" name="Picture 2" descr="http://images.cnitblog.com/blog/287057/201404/11133448372748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340768"/>
            <a:ext cx="8364542" cy="4680520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3419872" y="3140968"/>
            <a:ext cx="1944216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2" y="476250"/>
            <a:ext cx="8352159" cy="6651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317234" cy="4895998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）客户端提交作业给</a:t>
            </a:r>
            <a:r>
              <a:rPr lang="en-US" altLang="zh-CN" sz="2400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让一个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启动</a:t>
            </a:r>
            <a:r>
              <a:rPr lang="en-US" altLang="zh-CN" sz="2400" dirty="0" smtClean="0">
                <a:solidFill>
                  <a:srgbClr val="FF0000"/>
                </a:solidFill>
              </a:rPr>
              <a:t>Driver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SchedulerBackend</a:t>
            </a:r>
            <a:r>
              <a:rPr lang="zh-CN" altLang="en-US" sz="2400" dirty="0" smtClean="0"/>
              <a:t>）：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创建一个</a:t>
            </a:r>
            <a:r>
              <a:rPr lang="en-US" altLang="zh-CN" sz="2400" dirty="0" err="1" smtClean="0"/>
              <a:t>Driver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Runner</a:t>
            </a:r>
            <a:r>
              <a:rPr lang="zh-CN" altLang="en-US" sz="2400" dirty="0" smtClean="0"/>
              <a:t>线程，由他启动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进程。</a:t>
            </a:r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让其余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启动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Exeuctor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ExecutorBackend</a:t>
            </a:r>
            <a:r>
              <a:rPr lang="zh-CN" altLang="en-US" sz="2400" dirty="0" smtClean="0"/>
              <a:t>）：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创建一个</a:t>
            </a:r>
            <a:r>
              <a:rPr lang="en-US" altLang="zh-CN" sz="2400" dirty="0" err="1" smtClean="0"/>
              <a:t>Executor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Runner</a:t>
            </a:r>
            <a:r>
              <a:rPr lang="zh-CN" altLang="en-US" sz="2400" dirty="0" smtClean="0"/>
              <a:t>线程，由他启动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进程。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43</a:t>
            </a:fld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2" y="476250"/>
            <a:ext cx="8280151" cy="66516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</a:t>
            </a:r>
            <a:r>
              <a:rPr lang="en-US" altLang="zh-CN" dirty="0" smtClean="0"/>
              <a:t>worker</a:t>
            </a:r>
            <a:r>
              <a:rPr lang="zh-CN" altLang="en-US" dirty="0" smtClean="0"/>
              <a:t>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412776"/>
            <a:ext cx="8183562" cy="5112022"/>
          </a:xfrm>
        </p:spPr>
        <p:txBody>
          <a:bodyPr/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启动后向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注册。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进程中包含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DAGScheduler</a:t>
            </a:r>
            <a:r>
              <a:rPr lang="zh-CN" altLang="en-US" sz="2400" dirty="0" smtClean="0"/>
              <a:t>，它根据用户程序生成执行计划并调度执行。</a:t>
            </a:r>
            <a:endParaRPr lang="en-US" altLang="zh-CN" sz="2400" dirty="0" smtClean="0"/>
          </a:p>
          <a:p>
            <a:r>
              <a:rPr lang="zh-CN" altLang="en-US" sz="2400" dirty="0" smtClean="0"/>
              <a:t>    每个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都会被存放到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TaskScheduler</a:t>
            </a:r>
            <a:r>
              <a:rPr lang="zh-CN" altLang="en-US" sz="2400" dirty="0" smtClean="0"/>
              <a:t>中，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向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汇报</a:t>
            </a:r>
            <a:endParaRPr lang="en-US" altLang="zh-CN" sz="2400" dirty="0" smtClean="0"/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</a:t>
            </a:r>
            <a:r>
              <a:rPr lang="zh-CN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↓</a:t>
            </a:r>
            <a:endParaRPr lang="en-US" altLang="zh-CN" sz="24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    把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中的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调度到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执行。</a:t>
            </a:r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）所有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都完成后作业结束，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注销，释放资源。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44</a:t>
            </a:fld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运行在客户端流程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45</a:t>
            </a:fld>
            <a:endParaRPr lang="zh-CN" altLang="en-US"/>
          </a:p>
        </p:txBody>
      </p:sp>
      <p:pic>
        <p:nvPicPr>
          <p:cNvPr id="81922" name="Picture 2" descr="http://images.cnitblog.com/blog/287057/201404/111334487788428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340768"/>
            <a:ext cx="8352928" cy="4896544"/>
          </a:xfrm>
          <a:prstGeom prst="rect">
            <a:avLst/>
          </a:prstGeom>
          <a:noFill/>
        </p:spPr>
      </p:pic>
      <p:sp>
        <p:nvSpPr>
          <p:cNvPr id="5" name="椭圆 4"/>
          <p:cNvSpPr/>
          <p:nvPr/>
        </p:nvSpPr>
        <p:spPr>
          <a:xfrm>
            <a:off x="1475656" y="1916832"/>
            <a:ext cx="72008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运行在客户端流程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46</a:t>
            </a:fld>
            <a:endParaRPr lang="zh-CN" altLang="en-US"/>
          </a:p>
        </p:txBody>
      </p:sp>
      <p:pic>
        <p:nvPicPr>
          <p:cNvPr id="84994" name="Picture 2" descr="http://www.aboutyun.com/data/attachment/forum/201407/10/091207vcc1ct61y66g9z8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3" y="1412776"/>
            <a:ext cx="8137888" cy="475252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Standalone</a:t>
            </a:r>
            <a:r>
              <a:rPr lang="zh-CN" altLang="en-US" dirty="0" smtClean="0"/>
              <a:t>之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运行在客户端流程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12776"/>
            <a:ext cx="8568952" cy="5112568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1</a:t>
            </a:r>
            <a:r>
              <a:rPr lang="zh-CN" altLang="en-US" sz="2400" dirty="0" smtClean="0">
                <a:solidFill>
                  <a:srgbClr val="FF0000"/>
                </a:solidFill>
              </a:rPr>
              <a:t>）客户端启动后直接运行用户程序，启动</a:t>
            </a:r>
            <a:r>
              <a:rPr lang="en-US" altLang="zh-CN" sz="2400" dirty="0" smtClean="0">
                <a:solidFill>
                  <a:srgbClr val="FF0000"/>
                </a:solidFill>
              </a:rPr>
              <a:t>Driver</a:t>
            </a:r>
            <a:r>
              <a:rPr lang="zh-CN" altLang="en-US" sz="2400" dirty="0" smtClean="0">
                <a:solidFill>
                  <a:srgbClr val="FF0000"/>
                </a:solidFill>
              </a:rPr>
              <a:t>相关的工作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BlockManagerMaster</a:t>
            </a:r>
            <a:r>
              <a:rPr lang="zh-CN" altLang="en-US" sz="2400" dirty="0"/>
              <a:t>等</a:t>
            </a:r>
            <a:r>
              <a:rPr lang="zh-CN" altLang="en-US" sz="2400" dirty="0" smtClean="0"/>
              <a:t>）。</a:t>
            </a:r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2</a:t>
            </a:r>
            <a:r>
              <a:rPr lang="zh-CN" altLang="en-US" sz="2400" dirty="0" smtClean="0">
                <a:solidFill>
                  <a:srgbClr val="FF0000"/>
                </a:solidFill>
              </a:rPr>
              <a:t>）客户端的</a:t>
            </a:r>
            <a:r>
              <a:rPr lang="en-US" altLang="zh-CN" sz="2400" dirty="0" smtClean="0">
                <a:solidFill>
                  <a:srgbClr val="FF0000"/>
                </a:solidFill>
              </a:rPr>
              <a:t>Driver</a:t>
            </a:r>
            <a:r>
              <a:rPr lang="zh-CN" altLang="en-US" sz="2400" dirty="0" smtClean="0">
                <a:solidFill>
                  <a:srgbClr val="FF0000"/>
                </a:solidFill>
              </a:rPr>
              <a:t>向</a:t>
            </a:r>
            <a:r>
              <a:rPr lang="en-US" altLang="zh-CN" sz="2400" dirty="0" smtClean="0">
                <a:solidFill>
                  <a:srgbClr val="FF0000"/>
                </a:solidFill>
              </a:rPr>
              <a:t>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注册。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让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启动</a:t>
            </a:r>
            <a:r>
              <a:rPr lang="en-US" altLang="zh-CN" sz="2400" dirty="0" err="1" smtClean="0"/>
              <a:t>Exeuctor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创建一个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ExecutorRunner</a:t>
            </a:r>
            <a:r>
              <a:rPr lang="zh-CN" altLang="en-US" sz="2400" dirty="0" smtClean="0">
                <a:solidFill>
                  <a:srgbClr val="FF0000"/>
                </a:solidFill>
              </a:rPr>
              <a:t>线程</a:t>
            </a:r>
            <a:r>
              <a:rPr lang="zh-CN" altLang="en-US" sz="2400" dirty="0" smtClean="0"/>
              <a:t>，由他启动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进程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启动后向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>
                <a:solidFill>
                  <a:srgbClr val="FF0000"/>
                </a:solidFill>
              </a:rPr>
              <a:t>注册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解析作业并生成相应的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，每个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包含的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通过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分配给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执行。</a:t>
            </a:r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）所有</a:t>
            </a:r>
            <a:r>
              <a:rPr lang="en-US" altLang="zh-CN" sz="2400" dirty="0" smtClean="0"/>
              <a:t>stage</a:t>
            </a:r>
            <a:r>
              <a:rPr lang="zh-CN" altLang="en-US" sz="2400" dirty="0" smtClean="0"/>
              <a:t>都完成后作业结束，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Master</a:t>
            </a:r>
            <a:r>
              <a:rPr lang="zh-CN" altLang="en-US" sz="2400" dirty="0" smtClean="0"/>
              <a:t>注销，释放资源。 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47</a:t>
            </a:fld>
            <a:endParaRPr lang="zh-CN" alt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Yarn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48637" cy="4968006"/>
          </a:xfrm>
        </p:spPr>
        <p:txBody>
          <a:bodyPr/>
          <a:lstStyle/>
          <a:p>
            <a:r>
              <a:rPr lang="en-US" altLang="zh-CN" sz="2400" dirty="0" smtClean="0"/>
              <a:t>Spark Standalone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运行模式概念对比：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Standalone</a:t>
            </a:r>
            <a:r>
              <a:rPr lang="zh-CN" altLang="en-US" sz="2400" dirty="0" smtClean="0"/>
              <a:t>模式下有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对应</a:t>
            </a:r>
            <a:r>
              <a:rPr lang="en-US" altLang="zh-CN" sz="2400" dirty="0" smtClean="0"/>
              <a:t>driver</a:t>
            </a:r>
          </a:p>
          <a:p>
            <a:r>
              <a:rPr lang="en-US" altLang="zh-CN" sz="2400" dirty="0" smtClean="0"/>
              <a:t>        ——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对应</a:t>
            </a:r>
            <a:r>
              <a:rPr lang="en-US" altLang="zh-CN" sz="2400" dirty="0" smtClean="0"/>
              <a:t>worker</a:t>
            </a:r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模式下相应的有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——Spark </a:t>
            </a:r>
            <a:r>
              <a:rPr lang="en-US" altLang="zh-CN" sz="2400" dirty="0" err="1" smtClean="0"/>
              <a:t>AppMaster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——Executor</a:t>
            </a:r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其中，</a:t>
            </a:r>
            <a:r>
              <a:rPr lang="en-US" altLang="zh-CN" sz="2400" dirty="0" smtClean="0"/>
              <a:t> spark </a:t>
            </a:r>
            <a:r>
              <a:rPr lang="en-US" altLang="zh-CN" sz="2400" dirty="0" err="1" smtClean="0"/>
              <a:t>AppMaster</a:t>
            </a:r>
            <a:r>
              <a:rPr lang="zh-CN" altLang="en-US" sz="2400" dirty="0" smtClean="0"/>
              <a:t>中包括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YarnClusterScheduler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>
                <a:solidFill>
                  <a:srgbClr val="FF0000"/>
                </a:solidFill>
              </a:rPr>
              <a:t>    </a:t>
            </a:r>
            <a:r>
              <a:rPr lang="zh-CN" altLang="en-US" sz="2400" dirty="0" smtClean="0">
                <a:solidFill>
                  <a:srgbClr val="FF0000"/>
                </a:solidFill>
              </a:rPr>
              <a:t>再次细分为</a:t>
            </a:r>
            <a:r>
              <a:rPr lang="en-US" altLang="zh-CN" sz="2400" dirty="0" smtClean="0">
                <a:solidFill>
                  <a:srgbClr val="FF0000"/>
                </a:solidFill>
              </a:rPr>
              <a:t>Yarn cluster</a:t>
            </a:r>
            <a:r>
              <a:rPr lang="zh-CN" altLang="en-US" sz="2400" dirty="0" smtClean="0">
                <a:solidFill>
                  <a:srgbClr val="FF0000"/>
                </a:solidFill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</a:rPr>
              <a:t>Yarn client</a:t>
            </a:r>
            <a:r>
              <a:rPr lang="zh-CN" altLang="en-US" sz="2400" dirty="0" smtClean="0">
                <a:solidFill>
                  <a:srgbClr val="FF0000"/>
                </a:solidFill>
              </a:rPr>
              <a:t>两种模式。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48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6372200" y="3861048"/>
            <a:ext cx="2138536" cy="792941"/>
          </a:xfrm>
          <a:prstGeom prst="wedgeRoundRectCallout">
            <a:avLst>
              <a:gd name="adj1" fmla="val -41551"/>
              <a:gd name="adj2" fmla="val 86277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 smtClean="0"/>
              <a:t>不是</a:t>
            </a:r>
            <a:r>
              <a:rPr lang="en-US" altLang="zh-CN" sz="2400" dirty="0" smtClean="0"/>
              <a:t>Standalone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YARN</a:t>
            </a:r>
            <a:r>
              <a:rPr lang="zh-CN" altLang="en-US" dirty="0" smtClean="0"/>
              <a:t>简介</a:t>
            </a:r>
            <a:r>
              <a:rPr lang="en-US" altLang="zh-CN" dirty="0" smtClean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Hadoop</a:t>
            </a:r>
            <a:r>
              <a:rPr lang="en-US" dirty="0" smtClean="0"/>
              <a:t> MapReduceV2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412776"/>
            <a:ext cx="8183562" cy="5040014"/>
          </a:xfrm>
        </p:spPr>
        <p:txBody>
          <a:bodyPr/>
          <a:lstStyle/>
          <a:p>
            <a:r>
              <a:rPr lang="en-US" altLang="zh-CN" sz="2400" dirty="0" smtClean="0"/>
              <a:t>Apache Hadoop YARN 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Yet Another Resource Negotiator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一种</a:t>
            </a:r>
            <a:r>
              <a:rPr lang="en-US" altLang="zh-CN" sz="2400" dirty="0" smtClean="0"/>
              <a:t>Hadoop </a:t>
            </a:r>
            <a:r>
              <a:rPr lang="zh-CN" altLang="en-US" sz="2400" dirty="0" smtClean="0"/>
              <a:t>资源管理器。</a:t>
            </a:r>
            <a:endParaRPr lang="en-US" altLang="zh-CN" sz="2400" dirty="0" smtClean="0"/>
          </a:p>
          <a:p>
            <a:r>
              <a:rPr lang="zh-CN" altLang="en-US" sz="2400" dirty="0" smtClean="0"/>
              <a:t>     一个通用资源管理系统，可为上层应用提供统一的资源管理和调度，提升了</a:t>
            </a:r>
            <a:r>
              <a:rPr lang="en-US" altLang="zh-CN" sz="2400" dirty="0" err="1" smtClean="0"/>
              <a:t>Hadoop</a:t>
            </a:r>
            <a:r>
              <a:rPr lang="zh-CN" altLang="en-US" sz="2400" dirty="0" smtClean="0"/>
              <a:t>集群的利用率、资源统一管理和数据共享等方面的能力。</a:t>
            </a:r>
            <a:endParaRPr lang="en-US" altLang="zh-CN" sz="2400" dirty="0" smtClean="0"/>
          </a:p>
          <a:p>
            <a:r>
              <a:rPr lang="en-US" altLang="zh-CN" sz="2400" dirty="0" smtClean="0"/>
              <a:t>     YARN</a:t>
            </a:r>
            <a:r>
              <a:rPr lang="zh-CN" altLang="en-US" sz="2400" dirty="0" smtClean="0"/>
              <a:t>的基本思想是将</a:t>
            </a:r>
            <a:r>
              <a:rPr lang="en-US" altLang="zh-CN" sz="2400" dirty="0" err="1" smtClean="0"/>
              <a:t>JobTracker</a:t>
            </a:r>
            <a:r>
              <a:rPr lang="zh-CN" altLang="en-US" sz="2400" dirty="0" smtClean="0"/>
              <a:t>的两个主要功能（</a:t>
            </a:r>
            <a:r>
              <a:rPr lang="zh-CN" altLang="en-US" sz="2400" dirty="0" smtClean="0">
                <a:solidFill>
                  <a:srgbClr val="FF0000"/>
                </a:solidFill>
              </a:rPr>
              <a:t>资源管理</a:t>
            </a:r>
            <a:r>
              <a:rPr lang="zh-CN" altLang="en-US" sz="2400" dirty="0" smtClean="0"/>
              <a:t>和</a:t>
            </a:r>
            <a:r>
              <a:rPr lang="zh-CN" altLang="en-US" sz="2400" dirty="0" smtClean="0">
                <a:solidFill>
                  <a:srgbClr val="FF0000"/>
                </a:solidFill>
              </a:rPr>
              <a:t>作业调度</a:t>
            </a:r>
            <a:r>
              <a:rPr lang="en-US" altLang="zh-CN" sz="2400" dirty="0" smtClean="0">
                <a:solidFill>
                  <a:srgbClr val="FF0000"/>
                </a:solidFill>
              </a:rPr>
              <a:t>/</a:t>
            </a:r>
            <a:r>
              <a:rPr lang="zh-CN" altLang="en-US" sz="2400" dirty="0" smtClean="0">
                <a:solidFill>
                  <a:srgbClr val="FF0000"/>
                </a:solidFill>
              </a:rPr>
              <a:t>监控</a:t>
            </a:r>
            <a:r>
              <a:rPr lang="zh-CN" altLang="en-US" sz="2400" dirty="0" smtClean="0"/>
              <a:t>）分离，主要方法是创建一个全局的</a:t>
            </a:r>
            <a:r>
              <a:rPr lang="en-US" altLang="zh-CN" sz="2400" b="1" dirty="0" err="1" smtClean="0"/>
              <a:t>ResourceManager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RM</a:t>
            </a:r>
            <a:r>
              <a:rPr lang="zh-CN" altLang="en-US" sz="2400" dirty="0" smtClean="0"/>
              <a:t>）和若干个针对应用程序的</a:t>
            </a:r>
            <a:r>
              <a:rPr lang="en-US" altLang="zh-CN" sz="2400" b="1" dirty="0" err="1" smtClean="0"/>
              <a:t>ApplicationMaster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AM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    应用程序指传统的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MapReduce</a:t>
            </a:r>
            <a:r>
              <a:rPr lang="zh-CN" altLang="en-US" sz="2400" dirty="0" smtClean="0">
                <a:solidFill>
                  <a:srgbClr val="3366FF"/>
                </a:solidFill>
              </a:rPr>
              <a:t>作业或作业的</a:t>
            </a:r>
            <a:r>
              <a:rPr lang="en-US" altLang="zh-CN" sz="2400" dirty="0" smtClean="0">
                <a:solidFill>
                  <a:srgbClr val="3366FF"/>
                </a:solidFill>
              </a:rPr>
              <a:t>DAG</a:t>
            </a:r>
            <a:r>
              <a:rPr lang="zh-CN" altLang="en-US" sz="2400" dirty="0" smtClean="0">
                <a:solidFill>
                  <a:srgbClr val="3366FF"/>
                </a:solidFill>
              </a:rPr>
              <a:t>（有向无环图）。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49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Hadoop+MapReduce</a:t>
            </a:r>
            <a:r>
              <a:rPr lang="zh-CN" altLang="en-US" dirty="0" smtClean="0"/>
              <a:t>的局限性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00062" y="1412776"/>
            <a:ext cx="8143903" cy="4522812"/>
          </a:xfrm>
        </p:spPr>
        <p:txBody>
          <a:bodyPr>
            <a:noAutofit/>
          </a:bodyPr>
          <a:lstStyle/>
          <a:p>
            <a:r>
              <a:rPr lang="zh-CN" altLang="zh-CN" sz="2400" dirty="0" smtClean="0"/>
              <a:t>尽管</a:t>
            </a:r>
            <a:r>
              <a:rPr lang="en-US" altLang="zh-CN" sz="2400" dirty="0" err="1" smtClean="0"/>
              <a:t>MapReduce</a:t>
            </a:r>
            <a:r>
              <a:rPr lang="zh-CN" altLang="zh-CN" sz="2400" dirty="0" smtClean="0"/>
              <a:t>适用大多数批处理工作，但由于</a:t>
            </a:r>
            <a:r>
              <a:rPr lang="zh-CN" altLang="en-US" sz="2400" dirty="0" smtClean="0"/>
              <a:t>下列</a:t>
            </a:r>
            <a:r>
              <a:rPr lang="zh-CN" altLang="zh-CN" sz="2400" dirty="0" smtClean="0"/>
              <a:t>限制，在实时查询和迭代计算上仍有较大不足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对</a:t>
            </a:r>
            <a:r>
              <a:rPr lang="zh-CN" altLang="zh-CN" sz="2400" dirty="0"/>
              <a:t>一些场景并不是最优选</a:t>
            </a:r>
            <a:r>
              <a:rPr lang="zh-CN" altLang="zh-CN" sz="2400" dirty="0" smtClean="0"/>
              <a:t>择：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缺少对</a:t>
            </a:r>
            <a:r>
              <a:rPr lang="zh-CN" altLang="zh-CN" sz="2400" dirty="0" smtClean="0">
                <a:solidFill>
                  <a:srgbClr val="FF0000"/>
                </a:solidFill>
              </a:rPr>
              <a:t>迭代计算</a:t>
            </a:r>
            <a:r>
              <a:rPr lang="zh-CN" altLang="zh-CN" sz="2400" dirty="0" smtClean="0"/>
              <a:t>以及</a:t>
            </a:r>
            <a:r>
              <a:rPr lang="en-US" altLang="zh-CN" sz="2400" dirty="0" smtClean="0">
                <a:solidFill>
                  <a:srgbClr val="FF0000"/>
                </a:solidFill>
              </a:rPr>
              <a:t>DAG</a:t>
            </a:r>
            <a:r>
              <a:rPr lang="zh-CN" altLang="zh-CN" sz="2400" dirty="0" smtClean="0">
                <a:solidFill>
                  <a:srgbClr val="FF0000"/>
                </a:solidFill>
              </a:rPr>
              <a:t>运算</a:t>
            </a:r>
            <a:r>
              <a:rPr lang="zh-CN" altLang="zh-CN" sz="2400" dirty="0" smtClean="0"/>
              <a:t>的支持</a:t>
            </a:r>
            <a:r>
              <a:rPr lang="zh-CN" altLang="en-US" sz="2400" dirty="0" smtClean="0"/>
              <a:t>；</a:t>
            </a:r>
            <a:endParaRPr lang="zh-CN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Shuffle</a:t>
            </a:r>
            <a:r>
              <a:rPr lang="zh-CN" altLang="zh-CN" sz="2400" dirty="0" smtClean="0"/>
              <a:t>过程</a:t>
            </a:r>
            <a:r>
              <a:rPr lang="zh-CN" altLang="zh-CN" sz="2400" dirty="0" smtClean="0">
                <a:solidFill>
                  <a:srgbClr val="FF0000"/>
                </a:solidFill>
              </a:rPr>
              <a:t>多次排序和</a:t>
            </a:r>
            <a:r>
              <a:rPr lang="zh-CN" altLang="en-US" sz="2400" dirty="0" smtClean="0">
                <a:solidFill>
                  <a:srgbClr val="FF0000"/>
                </a:solidFill>
              </a:rPr>
              <a:t>存储</a:t>
            </a:r>
            <a:r>
              <a:rPr lang="zh-CN" altLang="en-US" sz="2400" dirty="0" smtClean="0"/>
              <a:t>结果；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reduce</a:t>
            </a:r>
            <a:r>
              <a:rPr lang="zh-CN" altLang="zh-CN" sz="2400" dirty="0" smtClean="0"/>
              <a:t>之间的数据需要</a:t>
            </a:r>
            <a:r>
              <a:rPr lang="zh-CN" altLang="en-US" sz="2400" dirty="0" smtClean="0">
                <a:solidFill>
                  <a:srgbClr val="FF0000"/>
                </a:solidFill>
              </a:rPr>
              <a:t>经历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Hdfs</a:t>
            </a:r>
            <a:r>
              <a:rPr lang="zh-CN" altLang="zh-CN" sz="2400" dirty="0" smtClean="0">
                <a:solidFill>
                  <a:srgbClr val="FF0000"/>
                </a:solidFill>
              </a:rPr>
              <a:t>文件系统</a:t>
            </a:r>
            <a:r>
              <a:rPr lang="zh-CN" altLang="en-US" sz="2400" dirty="0" smtClean="0"/>
              <a:t>的存储和读取环节；</a:t>
            </a:r>
            <a:endParaRPr lang="en-US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）有较多的</a:t>
            </a:r>
            <a:r>
              <a:rPr lang="zh-CN" altLang="en-US" sz="2400" dirty="0" smtClean="0">
                <a:solidFill>
                  <a:srgbClr val="FF0000"/>
                </a:solidFill>
              </a:rPr>
              <a:t>任务启动</a:t>
            </a:r>
            <a:r>
              <a:rPr lang="zh-CN" altLang="en-US" sz="2400" dirty="0" smtClean="0"/>
              <a:t>，占用开销。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随着</a:t>
            </a:r>
            <a:r>
              <a:rPr lang="zh-CN" altLang="en-US" sz="2400" dirty="0" smtClean="0"/>
              <a:t>应用</a:t>
            </a:r>
            <a:r>
              <a:rPr lang="zh-CN" altLang="zh-CN" sz="2400" dirty="0" smtClean="0"/>
              <a:t>发展，业界对实时查询和迭代分析有更多需求。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YARN</a:t>
            </a:r>
            <a:r>
              <a:rPr lang="zh-CN" altLang="en-US" dirty="0" smtClean="0"/>
              <a:t>简介</a:t>
            </a:r>
            <a:r>
              <a:rPr lang="en-US" altLang="zh-CN" dirty="0" smtClean="0"/>
              <a:t>-</a:t>
            </a:r>
            <a:r>
              <a:rPr lang="en-US" dirty="0" smtClean="0"/>
              <a:t> </a:t>
            </a:r>
            <a:r>
              <a:rPr lang="en-US" dirty="0" err="1" smtClean="0"/>
              <a:t>Hadoop</a:t>
            </a:r>
            <a:r>
              <a:rPr lang="en-US" dirty="0" smtClean="0"/>
              <a:t> MapReduceV2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6091" y="1242596"/>
            <a:ext cx="8317234" cy="4751982"/>
          </a:xfrm>
        </p:spPr>
        <p:txBody>
          <a:bodyPr/>
          <a:lstStyle/>
          <a:p>
            <a:r>
              <a:rPr lang="en-US" altLang="zh-CN" sz="2400" dirty="0" smtClean="0"/>
              <a:t>    YARN</a:t>
            </a:r>
            <a:r>
              <a:rPr lang="zh-CN" altLang="en-US" sz="2400" dirty="0" smtClean="0"/>
              <a:t>分层结构的本质是</a:t>
            </a:r>
            <a:r>
              <a:rPr lang="en-US" altLang="zh-CN" sz="2400" b="1" dirty="0" err="1" smtClean="0"/>
              <a:t>ResourceManager</a:t>
            </a:r>
            <a:r>
              <a:rPr lang="zh-CN" altLang="en-US" sz="2400" dirty="0" smtClean="0"/>
              <a:t>：控制整个集群并管理应用程序的基础计算资源分配。  </a:t>
            </a:r>
            <a:endParaRPr lang="en-US" altLang="zh-CN" sz="2400" dirty="0" smtClean="0"/>
          </a:p>
          <a:p>
            <a:r>
              <a:rPr lang="en-US" altLang="zh-CN" sz="2400" dirty="0" smtClean="0"/>
              <a:t>  </a:t>
            </a:r>
            <a:r>
              <a:rPr lang="zh-CN" altLang="en-US" sz="2400" dirty="0" smtClean="0"/>
              <a:t>  </a:t>
            </a:r>
            <a:r>
              <a:rPr lang="en-US" altLang="zh-CN" sz="2400" dirty="0" err="1" smtClean="0"/>
              <a:t>ResourceManager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将各种资源（计算、内存、带宽等）安排给</a:t>
            </a:r>
            <a:r>
              <a:rPr lang="en-US" altLang="zh-CN" sz="2400" dirty="0" smtClean="0"/>
              <a:t>YARN </a:t>
            </a:r>
            <a:r>
              <a:rPr lang="zh-CN" altLang="en-US" sz="2400" dirty="0" smtClean="0"/>
              <a:t>每节点的代理</a:t>
            </a:r>
            <a:r>
              <a:rPr lang="en-US" altLang="zh-CN" sz="2400" dirty="0" smtClean="0"/>
              <a:t>——</a:t>
            </a:r>
            <a:r>
              <a:rPr lang="en-US" altLang="zh-CN" sz="2400" b="1" dirty="0" err="1" smtClean="0"/>
              <a:t>NodeManager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YARN</a:t>
            </a:r>
            <a:r>
              <a:rPr lang="zh-CN" altLang="en-US" sz="2400" dirty="0" smtClean="0"/>
              <a:t>与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一起分配资源，</a:t>
            </a:r>
            <a:endParaRPr lang="en-US" altLang="zh-CN" sz="2400" dirty="0" smtClean="0"/>
          </a:p>
          <a:p>
            <a:r>
              <a:rPr lang="zh-CN" altLang="en-US" sz="2400" dirty="0" smtClean="0"/>
              <a:t>与 </a:t>
            </a:r>
            <a:r>
              <a:rPr lang="en-US" altLang="zh-CN" sz="2400" dirty="0" err="1" smtClean="0"/>
              <a:t>NodeManager</a:t>
            </a:r>
            <a:r>
              <a:rPr lang="zh-CN" altLang="en-US" sz="2400" dirty="0" smtClean="0"/>
              <a:t>一起启动和监视其基础应用程序。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承担了以前的</a:t>
            </a:r>
            <a:r>
              <a:rPr lang="en-US" altLang="zh-CN" sz="2400" dirty="0" err="1" smtClean="0"/>
              <a:t>TaskTracker</a:t>
            </a:r>
            <a:r>
              <a:rPr lang="zh-CN" altLang="en-US" sz="2400" dirty="0" smtClean="0"/>
              <a:t>的一些角色，</a:t>
            </a:r>
            <a:r>
              <a:rPr lang="en-US" altLang="zh-CN" sz="2400" dirty="0" err="1" smtClean="0"/>
              <a:t>ResourceManager</a:t>
            </a:r>
            <a:r>
              <a:rPr lang="zh-CN" altLang="en-US" sz="2400" dirty="0" smtClean="0"/>
              <a:t>承担了</a:t>
            </a:r>
            <a:r>
              <a:rPr lang="en-US" altLang="zh-CN" sz="2400" dirty="0" err="1" smtClean="0"/>
              <a:t>JobTracker</a:t>
            </a:r>
            <a:r>
              <a:rPr lang="en-US" altLang="zh-CN" sz="2400" dirty="0" smtClean="0"/>
              <a:t> </a:t>
            </a:r>
            <a:r>
              <a:rPr lang="zh-CN" altLang="en-US" sz="2400" dirty="0" smtClean="0"/>
              <a:t>的角色。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50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4499992" y="4509120"/>
            <a:ext cx="4032448" cy="504056"/>
          </a:xfrm>
          <a:prstGeom prst="wedgeRoundRectCallout">
            <a:avLst>
              <a:gd name="adj1" fmla="val -34651"/>
              <a:gd name="adj2" fmla="val 6967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 err="1" smtClean="0"/>
              <a:t>NodeManager</a:t>
            </a:r>
            <a:r>
              <a:rPr lang="zh-CN" altLang="en-US" sz="2400" dirty="0" smtClean="0"/>
              <a:t>也承担一些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MapReduceV1</a:t>
            </a:r>
            <a:r>
              <a:rPr lang="zh-CN" altLang="en-US" dirty="0" smtClean="0"/>
              <a:t>基本思路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1702" y="1340768"/>
            <a:ext cx="8183562" cy="4823990"/>
          </a:xfrm>
        </p:spPr>
        <p:txBody>
          <a:bodyPr/>
          <a:lstStyle/>
          <a:p>
            <a:r>
              <a:rPr lang="zh-CN" altLang="en-US" sz="2400" dirty="0" smtClean="0"/>
              <a:t>早期</a:t>
            </a:r>
            <a:r>
              <a:rPr lang="en-US" altLang="zh-CN" sz="2400" dirty="0" smtClean="0"/>
              <a:t>Hadoop</a:t>
            </a:r>
            <a:r>
              <a:rPr lang="zh-CN" altLang="en-US" sz="2400" dirty="0" smtClean="0"/>
              <a:t> </a:t>
            </a:r>
            <a:r>
              <a:rPr lang="en-US" sz="2400" dirty="0" err="1" smtClean="0"/>
              <a:t>MapReduce</a:t>
            </a:r>
            <a:r>
              <a:rPr lang="zh-CN" altLang="en-US" sz="2400" dirty="0" smtClean="0"/>
              <a:t>程序基本思路：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）用户程序 </a:t>
            </a:r>
            <a:r>
              <a:rPr lang="en-US" altLang="zh-CN" sz="2400" dirty="0" smtClean="0"/>
              <a:t>(</a:t>
            </a:r>
            <a:r>
              <a:rPr lang="en-US" sz="2400" dirty="0" err="1" smtClean="0"/>
              <a:t>JobClient</a:t>
            </a:r>
            <a:r>
              <a:rPr lang="en-US" sz="2400" dirty="0" smtClean="0"/>
              <a:t>) </a:t>
            </a:r>
            <a:r>
              <a:rPr lang="zh-CN" altLang="en-US" sz="2400" dirty="0" smtClean="0"/>
              <a:t>提交一个</a:t>
            </a:r>
            <a:r>
              <a:rPr lang="en-US" sz="2400" dirty="0" err="1" smtClean="0"/>
              <a:t>job，job</a:t>
            </a:r>
            <a:r>
              <a:rPr lang="zh-CN" altLang="en-US" sz="2400" dirty="0" smtClean="0"/>
              <a:t>信息发送到 </a:t>
            </a:r>
            <a:r>
              <a:rPr lang="en-US" sz="2400" dirty="0" smtClean="0"/>
              <a:t>Map-reduce</a:t>
            </a:r>
            <a:r>
              <a:rPr lang="zh-CN" altLang="en-US" sz="2400" dirty="0" smtClean="0"/>
              <a:t>框架的中心（</a:t>
            </a:r>
            <a:r>
              <a:rPr lang="en-US" sz="2400" dirty="0" smtClean="0"/>
              <a:t>Job Tracker</a:t>
            </a:r>
            <a:r>
              <a:rPr lang="zh-CN" altLang="en-US" sz="2400" dirty="0" smtClean="0"/>
              <a:t>），后者与集群中的机器定时通信 </a:t>
            </a:r>
            <a:r>
              <a:rPr lang="en-US" altLang="zh-CN" sz="2400" dirty="0" smtClean="0"/>
              <a:t>(</a:t>
            </a:r>
            <a:r>
              <a:rPr lang="en-US" sz="2400" dirty="0" smtClean="0"/>
              <a:t>heartbeat),</a:t>
            </a:r>
            <a:r>
              <a:rPr lang="zh-CN" altLang="en-US" sz="2400" dirty="0" smtClean="0"/>
              <a:t> 管理哪些程序应该跑在哪些机器上，以及所有</a:t>
            </a:r>
            <a:r>
              <a:rPr lang="en-US" sz="2400" dirty="0" smtClean="0"/>
              <a:t>job</a:t>
            </a:r>
            <a:r>
              <a:rPr lang="zh-CN" altLang="en-US" sz="2400" dirty="0" smtClean="0"/>
              <a:t>失败、重启等操作。</a:t>
            </a:r>
          </a:p>
          <a:p>
            <a:r>
              <a:rPr lang="en-US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sz="2400" dirty="0" err="1" smtClean="0"/>
              <a:t>TaskTracker</a:t>
            </a:r>
            <a:r>
              <a:rPr lang="zh-CN" altLang="en-US" sz="2400" dirty="0" smtClean="0"/>
              <a:t>是</a:t>
            </a:r>
            <a:r>
              <a:rPr lang="en-US" sz="2400" dirty="0" smtClean="0"/>
              <a:t>Map-reduce</a:t>
            </a:r>
            <a:r>
              <a:rPr lang="zh-CN" altLang="en-US" sz="2400" dirty="0" smtClean="0"/>
              <a:t>集群中每台机器的一个部分，主要是监视自己所在机器的资源情况。</a:t>
            </a:r>
          </a:p>
          <a:p>
            <a:r>
              <a:rPr lang="en-US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sz="2400" dirty="0" err="1" smtClean="0"/>
              <a:t>TaskTracker</a:t>
            </a:r>
            <a:r>
              <a:rPr lang="zh-CN" altLang="en-US" sz="2400" dirty="0" smtClean="0"/>
              <a:t>同时监视当前机器的</a:t>
            </a:r>
            <a:r>
              <a:rPr lang="en-US" sz="2400" dirty="0" smtClean="0"/>
              <a:t>tasks</a:t>
            </a:r>
            <a:r>
              <a:rPr lang="zh-CN" altLang="en-US" sz="2400" dirty="0" smtClean="0"/>
              <a:t>运行状况，把这些信息通过</a:t>
            </a:r>
            <a:r>
              <a:rPr lang="en-US" sz="2400" dirty="0" smtClean="0"/>
              <a:t>heartbeat</a:t>
            </a:r>
            <a:r>
              <a:rPr lang="zh-CN" altLang="en-US" sz="2400" dirty="0" smtClean="0"/>
              <a:t>发送给</a:t>
            </a:r>
            <a:r>
              <a:rPr lang="en-US" sz="2400" dirty="0" err="1" smtClean="0"/>
              <a:t>JobTracker</a:t>
            </a:r>
            <a:r>
              <a:rPr lang="en-US" sz="2400" dirty="0" smtClean="0"/>
              <a:t>，</a:t>
            </a:r>
            <a:r>
              <a:rPr lang="zh-CN" altLang="en-US" sz="2400" dirty="0" smtClean="0"/>
              <a:t>后者搜集这些信息，并将新提交的</a:t>
            </a:r>
            <a:r>
              <a:rPr lang="en-US" sz="2400" dirty="0" smtClean="0"/>
              <a:t>job</a:t>
            </a:r>
            <a:r>
              <a:rPr lang="zh-CN" altLang="en-US" sz="2400" dirty="0" smtClean="0"/>
              <a:t>分配运行在合适的机器上。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51</a:t>
            </a:fld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mapReduce基本思路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404664"/>
            <a:ext cx="8424936" cy="5951693"/>
          </a:xfr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52</a:t>
            </a:fld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5508104" y="836712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427984" y="3092944"/>
            <a:ext cx="1008112" cy="4080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3131840" y="3645024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83768" y="5229200"/>
            <a:ext cx="864096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MapReduceV1</a:t>
            </a:r>
            <a:r>
              <a:rPr lang="zh-CN" altLang="en-US" dirty="0" smtClean="0"/>
              <a:t>主要问题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随着分布式系统集群的规模和工作负荷的增长，</a:t>
            </a:r>
            <a:r>
              <a:rPr lang="en-US" sz="2400" dirty="0" smtClean="0"/>
              <a:t>Hadoop MapReduceV1</a:t>
            </a:r>
            <a:r>
              <a:rPr lang="zh-CN" altLang="en-US" sz="2400" dirty="0" smtClean="0"/>
              <a:t>框架的主要问题集中在以下几个方面：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JobTracker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Map-reduce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集中处理点，存在单点故障问题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JobTracker</a:t>
            </a:r>
            <a:r>
              <a:rPr lang="zh-CN" altLang="en-US" sz="2400" dirty="0" smtClean="0"/>
              <a:t>承担太多任务，资源消耗过多，当</a:t>
            </a:r>
            <a:r>
              <a:rPr lang="en-US" altLang="zh-CN" sz="2400" dirty="0" smtClean="0"/>
              <a:t>map-reduce job</a:t>
            </a:r>
            <a:r>
              <a:rPr lang="zh-CN" altLang="en-US" sz="2400" dirty="0" smtClean="0"/>
              <a:t>非常多时，内存开销很大，潜在的增加了 </a:t>
            </a:r>
            <a:r>
              <a:rPr lang="en-US" altLang="zh-CN" sz="2400" dirty="0" err="1" smtClean="0"/>
              <a:t>JobTracker</a:t>
            </a:r>
            <a:r>
              <a:rPr lang="zh-CN" altLang="en-US" sz="2400" dirty="0"/>
              <a:t>失败</a:t>
            </a:r>
            <a:r>
              <a:rPr lang="zh-CN" altLang="en-US" sz="2400" dirty="0" smtClean="0"/>
              <a:t>的风险。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3366FF"/>
                </a:solidFill>
              </a:rPr>
              <a:t>业界普遍总结出：老</a:t>
            </a:r>
            <a:r>
              <a:rPr lang="en-US" altLang="zh-CN" sz="2400" dirty="0" smtClean="0">
                <a:solidFill>
                  <a:srgbClr val="3366FF"/>
                </a:solidFill>
              </a:rPr>
              <a:t>Hadoop</a:t>
            </a:r>
            <a:r>
              <a:rPr lang="zh-CN" altLang="en-US" sz="2400" dirty="0" smtClean="0">
                <a:solidFill>
                  <a:srgbClr val="3366FF"/>
                </a:solidFill>
              </a:rPr>
              <a:t>的</a:t>
            </a:r>
            <a:r>
              <a:rPr lang="en-US" altLang="zh-CN" sz="2400" dirty="0" smtClean="0">
                <a:solidFill>
                  <a:srgbClr val="3366FF"/>
                </a:solidFill>
              </a:rPr>
              <a:t>Map-Reduce</a:t>
            </a:r>
            <a:r>
              <a:rPr lang="zh-CN" altLang="en-US" sz="2400" dirty="0" smtClean="0">
                <a:solidFill>
                  <a:srgbClr val="3366FF"/>
                </a:solidFill>
              </a:rPr>
              <a:t>只能支持 </a:t>
            </a:r>
            <a:r>
              <a:rPr lang="en-US" altLang="zh-CN" sz="2400" dirty="0" smtClean="0">
                <a:solidFill>
                  <a:srgbClr val="3366FF"/>
                </a:solidFill>
              </a:rPr>
              <a:t>4000</a:t>
            </a:r>
            <a:r>
              <a:rPr lang="zh-CN" altLang="en-US" sz="2400" dirty="0" smtClean="0">
                <a:solidFill>
                  <a:srgbClr val="3366FF"/>
                </a:solidFill>
              </a:rPr>
              <a:t>节点主机的上限。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53</a:t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Hadoop</a:t>
            </a:r>
            <a:r>
              <a:rPr lang="en-US" dirty="0" smtClean="0"/>
              <a:t> MapReduceV1</a:t>
            </a:r>
            <a:r>
              <a:rPr lang="zh-CN" altLang="en-US" dirty="0" smtClean="0"/>
              <a:t>主要问题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968006"/>
          </a:xfrm>
        </p:spPr>
        <p:txBody>
          <a:bodyPr/>
          <a:lstStyle/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TaskTracker</a:t>
            </a:r>
            <a:r>
              <a:rPr lang="zh-CN" altLang="en-US" sz="2400" dirty="0" smtClean="0"/>
              <a:t>端以</a:t>
            </a:r>
            <a:r>
              <a:rPr lang="en-US" altLang="zh-CN" sz="2400" dirty="0" smtClean="0"/>
              <a:t>map/reduce task</a:t>
            </a:r>
            <a:r>
              <a:rPr lang="zh-CN" altLang="en-US" sz="2400" dirty="0" smtClean="0"/>
              <a:t>的数目作为</a:t>
            </a:r>
            <a:r>
              <a:rPr lang="zh-CN" altLang="en-US" sz="2400" dirty="0" smtClean="0">
                <a:solidFill>
                  <a:srgbClr val="FF0000"/>
                </a:solidFill>
              </a:rPr>
              <a:t>资源的表示较简单</a:t>
            </a:r>
            <a:r>
              <a:rPr lang="zh-CN" altLang="en-US" sz="2400" dirty="0" smtClean="0"/>
              <a:t>，没有考虑到</a:t>
            </a:r>
            <a:r>
              <a:rPr lang="en-US" altLang="zh-CN" sz="2400" dirty="0" err="1" smtClean="0"/>
              <a:t>cpu</a:t>
            </a:r>
            <a:r>
              <a:rPr lang="zh-CN" altLang="en-US" sz="2400" dirty="0" smtClean="0"/>
              <a:t>和内存的占用情况。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zh-CN" altLang="en-US" sz="2400" dirty="0" smtClean="0"/>
              <a:t>如果两个大内存消耗的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被调度到了一起，则可能导致内存耗尽。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</a:t>
            </a:r>
            <a:r>
              <a:rPr lang="en-US" altLang="zh-CN" sz="2400" dirty="0" err="1" smtClean="0"/>
              <a:t>TaskTracker</a:t>
            </a:r>
            <a:r>
              <a:rPr lang="zh-CN" altLang="en-US" sz="2400" dirty="0" smtClean="0"/>
              <a:t>端把资源强制划分为</a:t>
            </a:r>
            <a:r>
              <a:rPr lang="en-US" altLang="zh-CN" sz="2400" dirty="0" smtClean="0"/>
              <a:t>map task slot </a:t>
            </a:r>
            <a:r>
              <a:rPr lang="zh-CN" altLang="en-US" sz="2400" dirty="0" smtClean="0"/>
              <a:t>和 </a:t>
            </a:r>
            <a:r>
              <a:rPr lang="en-US" altLang="zh-CN" sz="2400" dirty="0" smtClean="0"/>
              <a:t>reduce task slot, </a:t>
            </a:r>
            <a:r>
              <a:rPr lang="zh-CN" altLang="en-US" sz="2400" dirty="0" smtClean="0"/>
              <a:t>如果系统中只有</a:t>
            </a:r>
            <a:r>
              <a:rPr lang="en-US" altLang="zh-CN" sz="2400" dirty="0" smtClean="0"/>
              <a:t>map task</a:t>
            </a:r>
            <a:r>
              <a:rPr lang="zh-CN" altLang="en-US" sz="2400" dirty="0" smtClean="0"/>
              <a:t>或者只有 </a:t>
            </a:r>
            <a:r>
              <a:rPr lang="en-US" altLang="zh-CN" sz="2400" dirty="0" smtClean="0"/>
              <a:t>reduce task</a:t>
            </a:r>
            <a:r>
              <a:rPr lang="zh-CN" altLang="en-US" sz="2400" dirty="0" smtClean="0"/>
              <a:t>，会造成资源闲置浪费。</a:t>
            </a:r>
            <a:endParaRPr lang="en-US" altLang="zh-CN" sz="2400" dirty="0" smtClean="0"/>
          </a:p>
          <a:p>
            <a:endParaRPr lang="zh-CN" altLang="en-US" sz="2400" dirty="0" smtClean="0"/>
          </a:p>
          <a:p>
            <a:endParaRPr lang="zh-CN" altLang="en-US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54</a:t>
            </a:fld>
            <a:endParaRPr lang="zh-CN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Hadoop MapReduceV1</a:t>
            </a:r>
            <a:r>
              <a:rPr lang="zh-CN" altLang="en-US" dirty="0"/>
              <a:t>主要问题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zh-CN" altLang="en-US" sz="2400" dirty="0" smtClean="0"/>
              <a:t>任务的集中</a:t>
            </a:r>
            <a:r>
              <a:rPr lang="zh-CN" altLang="en-US" sz="2400" dirty="0"/>
              <a:t>导致</a:t>
            </a:r>
            <a:r>
              <a:rPr lang="zh-CN" altLang="en-US" sz="2400" dirty="0">
                <a:solidFill>
                  <a:srgbClr val="FF0000"/>
                </a:solidFill>
              </a:rPr>
              <a:t>源代码复杂</a:t>
            </a:r>
            <a:r>
              <a:rPr lang="zh-CN" altLang="en-US" sz="2400" dirty="0"/>
              <a:t>，</a:t>
            </a:r>
            <a:r>
              <a:rPr lang="zh-CN" altLang="en-US" sz="2400" dirty="0" smtClean="0"/>
              <a:t>增加</a:t>
            </a:r>
            <a:r>
              <a:rPr lang="en-US" altLang="zh-CN" sz="2400" dirty="0" smtClean="0"/>
              <a:t>bug</a:t>
            </a:r>
            <a:r>
              <a:rPr lang="zh-CN" altLang="en-US" sz="2400" dirty="0" smtClean="0"/>
              <a:t>修复</a:t>
            </a:r>
            <a:r>
              <a:rPr lang="zh-CN" altLang="en-US" sz="2400" dirty="0"/>
              <a:t>和版本维护的难度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任何</a:t>
            </a:r>
            <a:r>
              <a:rPr lang="zh-CN" altLang="en-US" sz="2400" dirty="0"/>
              <a:t>变化 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小</a:t>
            </a:r>
            <a:r>
              <a:rPr lang="zh-CN" altLang="en-US" sz="2400" dirty="0"/>
              <a:t>到</a:t>
            </a:r>
            <a:r>
              <a:rPr lang="en-US" altLang="zh-CN" sz="2400" dirty="0"/>
              <a:t>bug</a:t>
            </a:r>
            <a:r>
              <a:rPr lang="zh-CN" altLang="en-US" sz="2400" dirty="0"/>
              <a:t>修复，大到性能提升和</a:t>
            </a:r>
            <a:r>
              <a:rPr lang="zh-CN" altLang="en-US" sz="2400" dirty="0" smtClean="0"/>
              <a:t>特性化</a:t>
            </a:r>
            <a:r>
              <a:rPr lang="en-US" altLang="zh-CN" sz="2400" dirty="0" smtClean="0"/>
              <a:t>) </a:t>
            </a:r>
            <a:r>
              <a:rPr lang="zh-CN" altLang="en-US" sz="2400" dirty="0"/>
              <a:t>都会强制进行</a:t>
            </a:r>
            <a:r>
              <a:rPr lang="zh-CN" altLang="en-US" sz="2400" b="1" dirty="0"/>
              <a:t>系统级别</a:t>
            </a:r>
            <a:r>
              <a:rPr lang="zh-CN" altLang="en-US" sz="2400" dirty="0"/>
              <a:t>的升级更新，强制让分布式集群系统的</a:t>
            </a:r>
            <a:r>
              <a:rPr lang="zh-CN" altLang="en-US" sz="2400" b="1" dirty="0"/>
              <a:t>每一个用户端</a:t>
            </a:r>
            <a:r>
              <a:rPr lang="zh-CN" altLang="en-US" sz="2400" dirty="0"/>
              <a:t>同时更新，带来应用程序</a:t>
            </a:r>
            <a:r>
              <a:rPr lang="zh-CN" altLang="en-US" sz="2400" b="1" dirty="0"/>
              <a:t>适用性验证</a:t>
            </a:r>
            <a:r>
              <a:rPr lang="zh-CN" altLang="en-US" sz="2400" dirty="0"/>
              <a:t>的额外工作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86331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Yarn</a:t>
            </a:r>
            <a:r>
              <a:rPr lang="zh-CN" altLang="en-US" dirty="0" smtClean="0"/>
              <a:t>基本框架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56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412776"/>
            <a:ext cx="6841020" cy="4990744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Yarn</a:t>
            </a:r>
            <a:r>
              <a:rPr lang="zh-CN" altLang="en-US" dirty="0" smtClean="0"/>
              <a:t>基本框架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412776"/>
            <a:ext cx="8496944" cy="5040014"/>
          </a:xfrm>
        </p:spPr>
        <p:txBody>
          <a:bodyPr/>
          <a:lstStyle/>
          <a:p>
            <a:r>
              <a:rPr lang="en-US" altLang="zh-CN" sz="2400" b="1" dirty="0" err="1" smtClean="0">
                <a:solidFill>
                  <a:srgbClr val="FF0000"/>
                </a:solidFill>
              </a:rPr>
              <a:t>ResourceManager</a:t>
            </a:r>
            <a:r>
              <a:rPr lang="zh-CN" altLang="en-US" sz="2400" b="1" dirty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负责将集群的资源分配给各个应用，分配和调度的</a:t>
            </a:r>
            <a:r>
              <a:rPr lang="zh-CN" altLang="en-US" sz="2400" b="1" dirty="0" smtClean="0"/>
              <a:t>基本单位是</a:t>
            </a:r>
            <a:r>
              <a:rPr lang="en-US" altLang="zh-CN" sz="2400" b="1" dirty="0" smtClean="0"/>
              <a:t>Container</a:t>
            </a:r>
            <a:r>
              <a:rPr lang="zh-CN" altLang="en-US" sz="2400" dirty="0" smtClean="0"/>
              <a:t>，在其中封装内存、</a:t>
            </a:r>
            <a:r>
              <a:rPr lang="en-US" altLang="zh-CN" sz="2400" dirty="0" smtClean="0"/>
              <a:t>CPU</a:t>
            </a:r>
            <a:r>
              <a:rPr lang="zh-CN" altLang="en-US" sz="2400" dirty="0" smtClean="0"/>
              <a:t>、磁盘、网络等机器资源。</a:t>
            </a:r>
            <a:endParaRPr lang="en-US" altLang="zh-CN" sz="2400" dirty="0" smtClean="0"/>
          </a:p>
          <a:p>
            <a:r>
              <a:rPr lang="zh-CN" altLang="en-US" sz="2400" dirty="0" smtClean="0"/>
              <a:t>     每个任务（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）被分配一个</a:t>
            </a:r>
            <a:r>
              <a:rPr lang="en-US" altLang="zh-CN" sz="2400" dirty="0" smtClean="0"/>
              <a:t>Container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只能在该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2400" dirty="0" smtClean="0">
                <a:solidFill>
                  <a:srgbClr val="FF0000"/>
                </a:solidFill>
              </a:rPr>
              <a:t>中</a:t>
            </a:r>
            <a:r>
              <a:rPr lang="zh-CN" altLang="en-US" sz="2400" dirty="0" smtClean="0"/>
              <a:t>执行和使用其封装的资源。</a:t>
            </a:r>
            <a:endParaRPr lang="en-US" altLang="zh-CN" sz="2400" dirty="0" smtClean="0"/>
          </a:p>
          <a:p>
            <a:r>
              <a:rPr lang="en-US" altLang="zh-CN" sz="2400" b="1" dirty="0" err="1" smtClean="0">
                <a:solidFill>
                  <a:srgbClr val="FF0000"/>
                </a:solidFill>
              </a:rPr>
              <a:t>NodeManager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：</a:t>
            </a:r>
            <a:r>
              <a:rPr lang="zh-CN" altLang="en-US" sz="2400" dirty="0" smtClean="0"/>
              <a:t>对应一个个计算节点，主要负责启动应用所需的</a:t>
            </a:r>
            <a:r>
              <a:rPr lang="en-US" altLang="zh-CN" sz="2400" dirty="0" smtClean="0"/>
              <a:t>Container</a:t>
            </a:r>
            <a:r>
              <a:rPr lang="zh-CN" altLang="en-US" sz="2400" dirty="0" smtClean="0"/>
              <a:t>，监控资源的使用情况并汇报给</a:t>
            </a:r>
            <a:r>
              <a:rPr lang="en-US" altLang="zh-CN" sz="2400" dirty="0" err="1" smtClean="0"/>
              <a:t>ResourceManager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zh-CN" altLang="en-US" sz="2400" b="1" dirty="0" smtClean="0"/>
              <a:t>应用：</a:t>
            </a:r>
            <a:r>
              <a:rPr lang="zh-CN" altLang="en-US" sz="2400" dirty="0" smtClean="0"/>
              <a:t>和具体的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ApplicationMaster</a:t>
            </a:r>
            <a:r>
              <a:rPr lang="zh-CN" altLang="en-US" sz="2400" dirty="0" smtClean="0"/>
              <a:t>关联，主要负责和</a:t>
            </a:r>
            <a:r>
              <a:rPr lang="en-US" altLang="zh-CN" sz="2400" dirty="0" err="1" smtClean="0"/>
              <a:t>ResourceManager</a:t>
            </a:r>
            <a:r>
              <a:rPr lang="zh-CN" altLang="en-US" sz="2400" dirty="0" smtClean="0"/>
              <a:t>协商以获取合适的</a:t>
            </a:r>
            <a:r>
              <a:rPr lang="en-US" altLang="zh-CN" sz="2400" dirty="0" smtClean="0"/>
              <a:t>Container</a:t>
            </a:r>
            <a:r>
              <a:rPr lang="zh-CN" altLang="en-US" sz="2400" dirty="0" smtClean="0"/>
              <a:t>、跟踪这些</a:t>
            </a:r>
            <a:r>
              <a:rPr lang="en-US" altLang="zh-CN" sz="2400" dirty="0" smtClean="0"/>
              <a:t>Container</a:t>
            </a:r>
            <a:r>
              <a:rPr lang="zh-CN" altLang="en-US" sz="2400" dirty="0" smtClean="0"/>
              <a:t>的状态，监控其进度。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57</a:t>
            </a:fld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运行模式</a:t>
            </a:r>
            <a:r>
              <a:rPr lang="en-US" altLang="zh-CN" dirty="0" smtClean="0"/>
              <a:t>-</a:t>
            </a:r>
            <a:r>
              <a:rPr lang="zh-CN" altLang="en-US" dirty="0" smtClean="0"/>
              <a:t>基于</a:t>
            </a:r>
            <a:r>
              <a:rPr lang="en-US" altLang="zh-CN" dirty="0" smtClean="0"/>
              <a:t>Yarn</a:t>
            </a:r>
            <a:r>
              <a:rPr lang="zh-CN" altLang="en-US" dirty="0" smtClean="0"/>
              <a:t>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968006"/>
          </a:xfrm>
        </p:spPr>
        <p:txBody>
          <a:bodyPr/>
          <a:lstStyle/>
          <a:p>
            <a:r>
              <a:rPr lang="zh-CN" altLang="en-US" sz="2400" dirty="0" smtClean="0"/>
              <a:t>概念对比：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Standalone</a:t>
            </a:r>
            <a:r>
              <a:rPr lang="zh-CN" altLang="en-US" sz="2400" dirty="0" smtClean="0"/>
              <a:t>模式下有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</a:t>
            </a:r>
            <a:r>
              <a:rPr lang="en-US" altLang="zh-CN" sz="2400" dirty="0" err="1" smtClean="0"/>
              <a:t>SchedulerBackend</a:t>
            </a:r>
            <a:r>
              <a:rPr lang="zh-CN" altLang="en-US" sz="2400" dirty="0" smtClean="0"/>
              <a:t>对应</a:t>
            </a:r>
            <a:r>
              <a:rPr lang="en-US" altLang="zh-CN" sz="2400" b="1" dirty="0" smtClean="0"/>
              <a:t>driver</a:t>
            </a:r>
          </a:p>
          <a:p>
            <a:r>
              <a:rPr lang="en-US" altLang="zh-CN" sz="2400" dirty="0" smtClean="0"/>
              <a:t>        ——</a:t>
            </a:r>
            <a:r>
              <a:rPr lang="en-US" altLang="zh-CN" sz="2400" dirty="0" err="1" smtClean="0"/>
              <a:t>ExecutorBackend</a:t>
            </a:r>
            <a:r>
              <a:rPr lang="zh-CN" altLang="en-US" sz="2400" dirty="0" smtClean="0"/>
              <a:t>对应</a:t>
            </a:r>
            <a:r>
              <a:rPr lang="en-US" altLang="zh-CN" sz="2400" b="1" dirty="0" smtClean="0"/>
              <a:t>worker</a:t>
            </a:r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在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模式下相应的有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——Spark </a:t>
            </a:r>
            <a:r>
              <a:rPr lang="en-US" altLang="zh-CN" sz="2400" dirty="0" err="1" smtClean="0"/>
              <a:t>AppMaster</a:t>
            </a:r>
            <a:endParaRPr lang="en-US" altLang="zh-CN" sz="2400" dirty="0" smtClean="0"/>
          </a:p>
          <a:p>
            <a:r>
              <a:rPr lang="en-US" altLang="zh-CN" sz="2400" dirty="0" smtClean="0"/>
              <a:t>        ——Executor</a:t>
            </a:r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其中，</a:t>
            </a:r>
            <a:r>
              <a:rPr lang="en-US" altLang="zh-CN" sz="2400" dirty="0" smtClean="0"/>
              <a:t> spark </a:t>
            </a:r>
            <a:r>
              <a:rPr lang="en-US" altLang="zh-CN" sz="2400" dirty="0" err="1" smtClean="0"/>
              <a:t>AppMaster</a:t>
            </a:r>
            <a:r>
              <a:rPr lang="zh-CN" altLang="en-US" sz="2400" dirty="0" smtClean="0"/>
              <a:t>中包括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YarnClusterScheduler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再次细分为</a:t>
            </a:r>
            <a:r>
              <a:rPr lang="en-US" altLang="zh-CN" sz="2400" dirty="0" smtClean="0"/>
              <a:t>Yarn cluster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Yarn client</a:t>
            </a:r>
            <a:r>
              <a:rPr lang="zh-CN" altLang="en-US" sz="2400" dirty="0" smtClean="0"/>
              <a:t>两种模式。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 </a:t>
            </a:r>
            <a:r>
              <a:rPr lang="en-US" altLang="zh-CN" dirty="0" err="1" smtClean="0"/>
              <a:t>onYarn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ApplicationMaster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412776"/>
            <a:ext cx="8183562" cy="5112568"/>
          </a:xfrm>
        </p:spPr>
        <p:txBody>
          <a:bodyPr/>
          <a:lstStyle/>
          <a:p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的启动流程：</a:t>
            </a: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）客户端</a:t>
            </a:r>
            <a:r>
              <a:rPr lang="zh-CN" altLang="en-US" sz="2400" dirty="0" smtClean="0">
                <a:solidFill>
                  <a:srgbClr val="FF0000"/>
                </a:solidFill>
              </a:rPr>
              <a:t>设置临时文件目录</a:t>
            </a:r>
            <a:r>
              <a:rPr lang="zh-CN" altLang="en-US" sz="2400" dirty="0" smtClean="0"/>
              <a:t>等环境变量，后续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N</a:t>
            </a:r>
            <a:r>
              <a:rPr lang="en-US" altLang="zh-CN" sz="2400" dirty="0" err="1" smtClean="0"/>
              <a:t>ode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启动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时会传递环境变量，届时临时文件会存放在此目录下。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/>
              <a:t>esource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申请第一个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2400" dirty="0" smtClean="0"/>
              <a:t>以运行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/>
              <a:t>esource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/>
              <a:t>获取请求后，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NodeManager</a:t>
            </a:r>
            <a:r>
              <a:rPr lang="zh-CN" altLang="en-US" sz="2400" dirty="0" smtClean="0"/>
              <a:t>传递给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一个</a:t>
            </a:r>
            <a:r>
              <a:rPr lang="en-US" altLang="zh-CN" sz="2400" dirty="0" err="1" smtClean="0"/>
              <a:t>appAttempt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Id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）创建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 smtClean="0"/>
              <a:t>与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/>
              <a:t>esource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/>
              <a:t>的</a:t>
            </a:r>
            <a:r>
              <a:rPr lang="zh-CN" altLang="en-US" sz="2400" dirty="0" smtClean="0">
                <a:solidFill>
                  <a:srgbClr val="FF0000"/>
                </a:solidFill>
              </a:rPr>
              <a:t>通信连接</a:t>
            </a:r>
            <a:r>
              <a:rPr lang="zh-CN" altLang="en-US" sz="2400" dirty="0" smtClean="0"/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59</a:t>
            </a:fld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设计目标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395536" y="1484784"/>
            <a:ext cx="8464426" cy="4968552"/>
          </a:xfrm>
        </p:spPr>
        <p:txBody>
          <a:bodyPr>
            <a:noAutofit/>
          </a:bodyPr>
          <a:lstStyle/>
          <a:p>
            <a:r>
              <a:rPr lang="zh-CN" altLang="en-US" sz="2400" b="1" dirty="0" smtClean="0"/>
              <a:t>出发点：</a:t>
            </a:r>
            <a:r>
              <a:rPr lang="zh-CN" altLang="en-US" sz="2400" dirty="0" smtClean="0"/>
              <a:t>对在大规模特定数据集上的</a:t>
            </a:r>
            <a:r>
              <a:rPr lang="zh-CN" altLang="en-US" sz="2400" dirty="0" smtClean="0">
                <a:solidFill>
                  <a:srgbClr val="FF0000"/>
                </a:solidFill>
              </a:rPr>
              <a:t>迭代运算或重复查询</a:t>
            </a:r>
            <a:r>
              <a:rPr lang="zh-CN" altLang="en-US" sz="2400" dirty="0" smtClean="0"/>
              <a:t>检索的高效支持。</a:t>
            </a:r>
            <a:endParaRPr lang="en-US" altLang="zh-CN" sz="2400" dirty="0" smtClean="0"/>
          </a:p>
          <a:p>
            <a:r>
              <a:rPr lang="zh-CN" altLang="en-US" sz="2400" b="1" dirty="0" smtClean="0"/>
              <a:t>技术特征：</a:t>
            </a:r>
            <a:endParaRPr lang="en-US" altLang="zh-CN" sz="2400" b="1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可以直接读写</a:t>
            </a:r>
            <a:r>
              <a:rPr lang="en-US" altLang="zh-CN" sz="2400" b="1" dirty="0" smtClean="0"/>
              <a:t>Hadoop</a:t>
            </a:r>
            <a:r>
              <a:rPr lang="zh-CN" altLang="zh-CN" sz="2400" dirty="0" smtClean="0"/>
              <a:t>上任何格式的数据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）运行</a:t>
            </a:r>
            <a:r>
              <a:rPr lang="zh-CN" altLang="en-US" sz="2400" dirty="0" smtClean="0">
                <a:solidFill>
                  <a:srgbClr val="FF0000"/>
                </a:solidFill>
              </a:rPr>
              <a:t>规模</a:t>
            </a:r>
            <a:r>
              <a:rPr lang="zh-CN" altLang="zh-CN" sz="2400" dirty="0" smtClean="0">
                <a:solidFill>
                  <a:srgbClr val="FF0000"/>
                </a:solidFill>
              </a:rPr>
              <a:t>可伸缩</a:t>
            </a:r>
            <a:r>
              <a:rPr lang="zh-CN" altLang="en-US" sz="2400" dirty="0" smtClean="0">
                <a:solidFill>
                  <a:srgbClr val="FF0000"/>
                </a:solidFill>
              </a:rPr>
              <a:t>，</a:t>
            </a:r>
            <a:r>
              <a:rPr lang="zh-CN" altLang="zh-CN" sz="2400" dirty="0" smtClean="0"/>
              <a:t>基于</a:t>
            </a:r>
            <a:r>
              <a:rPr lang="zh-CN" altLang="zh-CN" sz="2400" dirty="0" smtClean="0">
                <a:solidFill>
                  <a:srgbClr val="FF0000"/>
                </a:solidFill>
              </a:rPr>
              <a:t>内存计算</a:t>
            </a:r>
            <a:r>
              <a:rPr lang="zh-CN" altLang="en-US" sz="2400" dirty="0" smtClean="0"/>
              <a:t>；</a:t>
            </a:r>
            <a:endParaRPr lang="zh-CN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提供了一套</a:t>
            </a:r>
            <a:r>
              <a:rPr lang="zh-CN" altLang="zh-CN" sz="2400" dirty="0" smtClean="0">
                <a:solidFill>
                  <a:srgbClr val="FF0000"/>
                </a:solidFill>
              </a:rPr>
              <a:t>支持</a:t>
            </a:r>
            <a:r>
              <a:rPr lang="en-US" altLang="zh-CN" sz="2400" dirty="0" smtClean="0">
                <a:solidFill>
                  <a:srgbClr val="FF0000"/>
                </a:solidFill>
              </a:rPr>
              <a:t>DAG</a:t>
            </a:r>
            <a:r>
              <a:rPr lang="zh-CN" altLang="zh-CN" sz="2400" dirty="0" smtClean="0">
                <a:solidFill>
                  <a:srgbClr val="FF0000"/>
                </a:solidFill>
              </a:rPr>
              <a:t>图</a:t>
            </a:r>
            <a:r>
              <a:rPr lang="zh-CN" altLang="zh-CN" sz="2400" dirty="0" smtClean="0"/>
              <a:t>的</a:t>
            </a:r>
            <a:r>
              <a:rPr lang="zh-CN" altLang="zh-CN" sz="2400" dirty="0" smtClean="0">
                <a:solidFill>
                  <a:srgbClr val="FF0000"/>
                </a:solidFill>
              </a:rPr>
              <a:t>分布式并行计算</a:t>
            </a:r>
            <a:r>
              <a:rPr lang="zh-CN" altLang="zh-CN" sz="2400" dirty="0" smtClean="0"/>
              <a:t>的编程框架，减少多次计算之间中间结果写到</a:t>
            </a:r>
            <a:r>
              <a:rPr lang="en-US" altLang="zh-CN" sz="2400" dirty="0" err="1" smtClean="0"/>
              <a:t>Hdfs</a:t>
            </a:r>
            <a:r>
              <a:rPr lang="zh-CN" altLang="zh-CN" sz="2400" dirty="0" smtClean="0"/>
              <a:t>的开销</a:t>
            </a:r>
            <a:r>
              <a:rPr lang="zh-CN" altLang="en-US" sz="2400" dirty="0" smtClean="0"/>
              <a:t>；</a:t>
            </a:r>
            <a:endParaRPr lang="zh-CN" altLang="zh-CN" sz="2400" dirty="0" smtClean="0"/>
          </a:p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提供</a:t>
            </a:r>
            <a:r>
              <a:rPr lang="en-US" altLang="zh-CN" sz="2400" dirty="0" smtClean="0">
                <a:solidFill>
                  <a:srgbClr val="FF0000"/>
                </a:solidFill>
              </a:rPr>
              <a:t>Cache</a:t>
            </a:r>
            <a:r>
              <a:rPr lang="zh-CN" altLang="zh-CN" sz="2400" dirty="0" smtClean="0">
                <a:solidFill>
                  <a:srgbClr val="FF0000"/>
                </a:solidFill>
              </a:rPr>
              <a:t>机制</a:t>
            </a:r>
            <a:r>
              <a:rPr lang="zh-CN" altLang="zh-CN" sz="2400" dirty="0" smtClean="0"/>
              <a:t>支持反复迭代计算或者多次数据共享，减少数据读取的</a:t>
            </a:r>
            <a:r>
              <a:rPr lang="en-US" altLang="zh-CN" sz="2400" dirty="0" smtClean="0"/>
              <a:t>I/O</a:t>
            </a:r>
            <a:r>
              <a:rPr lang="zh-CN" altLang="zh-CN" sz="2400" dirty="0" smtClean="0"/>
              <a:t>开销</a:t>
            </a:r>
            <a:r>
              <a:rPr lang="zh-CN" altLang="en-US" sz="2400" dirty="0" smtClean="0"/>
              <a:t>；</a:t>
            </a:r>
            <a:endParaRPr lang="zh-CN" altLang="zh-CN" sz="2400" dirty="0" smtClean="0"/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使用</a:t>
            </a:r>
            <a:r>
              <a:rPr lang="zh-CN" altLang="zh-CN" sz="2400" dirty="0" smtClean="0">
                <a:solidFill>
                  <a:srgbClr val="FF0000"/>
                </a:solidFill>
              </a:rPr>
              <a:t>多线程池模型</a:t>
            </a:r>
            <a:r>
              <a:rPr lang="zh-CN" altLang="zh-CN" sz="2400" dirty="0" smtClean="0"/>
              <a:t>减少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启动开稍</a:t>
            </a:r>
            <a:r>
              <a:rPr lang="zh-CN" altLang="en-US" sz="2400" dirty="0" smtClean="0"/>
              <a:t>，</a:t>
            </a:r>
            <a:r>
              <a:rPr lang="zh-CN" altLang="zh-CN" sz="2400" dirty="0" smtClean="0">
                <a:solidFill>
                  <a:srgbClr val="FF0000"/>
                </a:solidFill>
              </a:rPr>
              <a:t>作业延迟</a:t>
            </a:r>
            <a:r>
              <a:rPr lang="zh-CN" altLang="zh-CN" sz="2400" dirty="0" smtClean="0"/>
              <a:t>更低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shuffle</a:t>
            </a:r>
            <a:r>
              <a:rPr lang="zh-CN" altLang="zh-CN" sz="2400" dirty="0" smtClean="0"/>
              <a:t>过程中</a:t>
            </a:r>
            <a:r>
              <a:rPr lang="zh-CN" altLang="zh-CN" sz="2400" dirty="0" smtClean="0">
                <a:solidFill>
                  <a:srgbClr val="FF0000"/>
                </a:solidFill>
              </a:rPr>
              <a:t>避免不必要的</a:t>
            </a:r>
            <a:r>
              <a:rPr lang="en-US" altLang="zh-CN" sz="2400" dirty="0" smtClean="0">
                <a:solidFill>
                  <a:srgbClr val="FF0000"/>
                </a:solidFill>
              </a:rPr>
              <a:t>sort</a:t>
            </a:r>
            <a:r>
              <a:rPr lang="zh-CN" altLang="zh-CN" sz="2400" dirty="0" smtClean="0">
                <a:solidFill>
                  <a:srgbClr val="FF0000"/>
                </a:solidFill>
              </a:rPr>
              <a:t>及磁盘</a:t>
            </a:r>
            <a:r>
              <a:rPr lang="en-US" altLang="zh-CN" sz="2400" dirty="0" smtClean="0">
                <a:solidFill>
                  <a:srgbClr val="FF0000"/>
                </a:solidFill>
              </a:rPr>
              <a:t>I/O</a:t>
            </a:r>
            <a:r>
              <a:rPr lang="zh-CN" altLang="zh-CN" sz="2400" dirty="0" smtClean="0"/>
              <a:t>操作</a:t>
            </a:r>
            <a:r>
              <a:rPr lang="zh-CN" altLang="en-US" sz="2400" dirty="0" smtClean="0"/>
              <a:t>；</a:t>
            </a:r>
            <a:endParaRPr lang="zh-CN" altLang="zh-CN" sz="2400" dirty="0" smtClean="0"/>
          </a:p>
          <a:p>
            <a:r>
              <a:rPr lang="en-US" altLang="zh-CN" sz="2400" dirty="0" smtClean="0"/>
              <a:t>7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广泛的</a:t>
            </a:r>
            <a:r>
              <a:rPr lang="zh-CN" altLang="zh-CN" sz="2400" dirty="0" smtClean="0">
                <a:solidFill>
                  <a:srgbClr val="FF0000"/>
                </a:solidFill>
              </a:rPr>
              <a:t>数据集操作类型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比</a:t>
            </a:r>
            <a:r>
              <a:rPr lang="en-US" altLang="zh-CN" sz="2400" dirty="0" err="1" smtClean="0"/>
              <a:t>MapReduce</a:t>
            </a:r>
            <a:r>
              <a:rPr lang="zh-CN" altLang="zh-CN" sz="2400" dirty="0" smtClean="0"/>
              <a:t>通用性更好 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>
              <a:defRPr/>
            </a:pPr>
            <a:fld id="{7E00C8B5-0289-4422-94D3-8AA93C8933F3}" type="slidenum">
              <a:rPr lang="zh-CN" altLang="en-US" smtClean="0"/>
              <a:pPr>
                <a:defRPr/>
              </a:pPr>
              <a:t>6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 </a:t>
            </a:r>
            <a:r>
              <a:rPr lang="en-US" altLang="zh-CN" dirty="0" err="1" smtClean="0"/>
              <a:t>onYarn</a:t>
            </a:r>
            <a:r>
              <a:rPr lang="zh-CN" altLang="en-US" dirty="0" smtClean="0"/>
              <a:t>的</a:t>
            </a:r>
            <a:r>
              <a:rPr lang="en-US" altLang="zh-CN" dirty="0" err="1" smtClean="0"/>
              <a:t>ApplicationMaster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smtClean="0"/>
              <a:t>4</a:t>
            </a:r>
            <a:r>
              <a:rPr lang="zh-CN" altLang="en-US" sz="2400" dirty="0" smtClean="0"/>
              <a:t>）启动用户程序，使用一个线程调用用户程序的</a:t>
            </a:r>
            <a:r>
              <a:rPr lang="en-US" altLang="zh-CN" sz="2400" dirty="0" smtClean="0"/>
              <a:t>main</a:t>
            </a:r>
            <a:r>
              <a:rPr lang="zh-CN" altLang="en-US" sz="2400" dirty="0" smtClean="0"/>
              <a:t>方法。此时用户程序</a:t>
            </a:r>
            <a:r>
              <a:rPr lang="zh-CN" altLang="en-US" sz="2400" dirty="0" smtClean="0">
                <a:solidFill>
                  <a:srgbClr val="FF0000"/>
                </a:solidFill>
              </a:rPr>
              <a:t>初始化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SparkContext</a:t>
            </a:r>
            <a:r>
              <a:rPr lang="zh-CN" altLang="en-US" sz="2400" dirty="0" smtClean="0"/>
              <a:t>，它包含</a:t>
            </a:r>
            <a:r>
              <a:rPr lang="en-US" altLang="zh-CN" sz="2400" dirty="0" err="1" smtClean="0"/>
              <a:t>DAGScheduler</a:t>
            </a:r>
            <a:r>
              <a:rPr lang="zh-CN" altLang="en-US" sz="2400" dirty="0" smtClean="0"/>
              <a:t>和</a:t>
            </a:r>
            <a:r>
              <a:rPr lang="en-US" altLang="zh-CN" sz="2400" dirty="0" err="1" smtClean="0"/>
              <a:t>TaskScheduler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）向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/>
              <a:t>esource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注册</a:t>
            </a:r>
            <a:r>
              <a:rPr lang="zh-CN" altLang="en-US" sz="2400" dirty="0" smtClean="0"/>
              <a:t>。</a:t>
            </a:r>
          </a:p>
          <a:p>
            <a:r>
              <a:rPr lang="en-US" altLang="zh-CN" sz="2400" dirty="0" smtClean="0"/>
              <a:t>6</a:t>
            </a:r>
            <a:r>
              <a:rPr lang="zh-CN" altLang="en-US" sz="2400" dirty="0" smtClean="0"/>
              <a:t>）向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</a:t>
            </a:r>
            <a:r>
              <a:rPr lang="en-US" altLang="zh-CN" sz="2400" dirty="0" err="1" smtClean="0"/>
              <a:t>esource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申请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containers</a:t>
            </a:r>
            <a:r>
              <a:rPr lang="zh-CN" altLang="en-US" sz="2400" dirty="0" smtClean="0"/>
              <a:t>，它根据输入数据和请求的资源，</a:t>
            </a:r>
            <a:r>
              <a:rPr lang="zh-CN" altLang="en-US" sz="2400" dirty="0" smtClean="0">
                <a:solidFill>
                  <a:srgbClr val="FF0000"/>
                </a:solidFill>
              </a:rPr>
              <a:t>调度</a:t>
            </a:r>
            <a:r>
              <a:rPr lang="en-US" altLang="zh-CN" sz="2400" dirty="0" smtClean="0">
                <a:solidFill>
                  <a:srgbClr val="FF0000"/>
                </a:solidFill>
              </a:rPr>
              <a:t>Executor</a:t>
            </a:r>
            <a:r>
              <a:rPr lang="zh-CN" altLang="en-US" sz="2400" dirty="0" smtClean="0"/>
              <a:t>到相应的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N</a:t>
            </a:r>
            <a:r>
              <a:rPr lang="en-US" altLang="zh-CN" sz="2400" dirty="0" err="1" smtClean="0"/>
              <a:t>ode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M</a:t>
            </a:r>
            <a:r>
              <a:rPr lang="en-US" altLang="zh-CN" sz="2400" dirty="0" err="1" smtClean="0"/>
              <a:t>anager</a:t>
            </a:r>
            <a:r>
              <a:rPr lang="zh-CN" altLang="en-US" sz="2400" dirty="0" smtClean="0"/>
              <a:t>上，这里的调度算法考虑输入数据的本地性。</a:t>
            </a:r>
            <a:r>
              <a:rPr lang="en-US" altLang="zh-CN" sz="2400" dirty="0" smtClean="0"/>
              <a:t>    </a:t>
            </a:r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Yarn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/>
              <a:t>CoarseGrainedExecutorBackend</a:t>
            </a:r>
            <a:r>
              <a:rPr lang="zh-CN" altLang="en-US" sz="2400" dirty="0" smtClean="0"/>
              <a:t>执行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（在</a:t>
            </a:r>
            <a:r>
              <a:rPr lang="en-US" altLang="zh-CN" sz="2400" dirty="0" err="1" smtClean="0"/>
              <a:t>ApplicationMaster</a:t>
            </a:r>
            <a:r>
              <a:rPr lang="zh-CN" altLang="en-US" sz="2400" dirty="0"/>
              <a:t>中）</a:t>
            </a:r>
            <a:r>
              <a:rPr lang="zh-CN" altLang="en-US" sz="2400" dirty="0" smtClean="0"/>
              <a:t>分来的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，并向其汇报运行状况。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60</a:t>
            </a:fld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on Yarn-Cluster</a:t>
            </a:r>
            <a:r>
              <a:rPr lang="zh-CN" altLang="en-US" dirty="0" smtClean="0"/>
              <a:t>框架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61</a:t>
            </a:fld>
            <a:endParaRPr lang="zh-CN" altLang="en-US"/>
          </a:p>
        </p:txBody>
      </p:sp>
      <p:pic>
        <p:nvPicPr>
          <p:cNvPr id="79874" name="Picture 2" descr="http://images.cnitblog.com/blog/287057/201404/11133449106262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412776"/>
            <a:ext cx="8250588" cy="37444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on Yarn-Cluster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62</a:t>
            </a:fld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1" y="1484784"/>
            <a:ext cx="8277061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 on YARN-Cluster </a:t>
            </a:r>
            <a:r>
              <a:rPr lang="zh-CN" altLang="en-US" dirty="0" smtClean="0"/>
              <a:t>模式运行过程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5040014"/>
          </a:xfrm>
        </p:spPr>
        <p:txBody>
          <a:bodyPr/>
          <a:lstStyle/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）用户通过应用程序部署工具向</a:t>
            </a:r>
            <a:r>
              <a:rPr lang="en-US" altLang="zh-CN" sz="2400" dirty="0" smtClean="0"/>
              <a:t>YARN</a:t>
            </a:r>
            <a:r>
              <a:rPr lang="zh-CN" altLang="en-US" sz="2400" dirty="0" smtClean="0">
                <a:solidFill>
                  <a:srgbClr val="FF0000"/>
                </a:solidFill>
              </a:rPr>
              <a:t>提交</a:t>
            </a:r>
            <a:r>
              <a:rPr lang="en-US" altLang="zh-CN" sz="2400" dirty="0" smtClean="0">
                <a:solidFill>
                  <a:srgbClr val="FF0000"/>
                </a:solidFill>
              </a:rPr>
              <a:t>Application</a:t>
            </a:r>
            <a:br>
              <a:rPr lang="en-US" altLang="zh-CN" sz="2400" dirty="0" smtClean="0">
                <a:solidFill>
                  <a:srgbClr val="FF0000"/>
                </a:solidFill>
              </a:rPr>
            </a:b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smtClean="0">
                <a:solidFill>
                  <a:srgbClr val="FF0000"/>
                </a:solidFill>
              </a:rPr>
              <a:t>RM</a:t>
            </a:r>
            <a:r>
              <a:rPr lang="zh-CN" altLang="en-US" sz="2400" dirty="0" smtClean="0">
                <a:solidFill>
                  <a:srgbClr val="FF0000"/>
                </a:solidFill>
              </a:rPr>
              <a:t>为</a:t>
            </a:r>
            <a:r>
              <a:rPr lang="en-US" altLang="zh-CN" sz="2400" dirty="0" smtClean="0">
                <a:solidFill>
                  <a:srgbClr val="FF0000"/>
                </a:solidFill>
              </a:rPr>
              <a:t>Application</a:t>
            </a:r>
            <a:r>
              <a:rPr lang="zh-CN" altLang="en-US" sz="2400" dirty="0" smtClean="0">
                <a:solidFill>
                  <a:srgbClr val="FF0000"/>
                </a:solidFill>
              </a:rPr>
              <a:t>分配第一个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2400" dirty="0" smtClean="0"/>
              <a:t>，并在指定节点的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2400" dirty="0" smtClean="0">
                <a:solidFill>
                  <a:srgbClr val="FF0000"/>
                </a:solidFill>
              </a:rPr>
              <a:t>上启动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SparkContext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>
                <a:solidFill>
                  <a:srgbClr val="FF0000"/>
                </a:solidFill>
              </a:rPr>
              <a:t>向</a:t>
            </a:r>
            <a:r>
              <a:rPr lang="en-US" altLang="zh-CN" sz="2400" dirty="0" smtClean="0">
                <a:solidFill>
                  <a:srgbClr val="FF0000"/>
                </a:solidFill>
              </a:rPr>
              <a:t>RM</a:t>
            </a:r>
            <a:r>
              <a:rPr lang="zh-CN" altLang="en-US" sz="2400" dirty="0" smtClean="0">
                <a:solidFill>
                  <a:srgbClr val="FF0000"/>
                </a:solidFill>
              </a:rPr>
              <a:t>申请资源以运行</a:t>
            </a:r>
            <a:r>
              <a:rPr lang="en-US" altLang="zh-CN" sz="2400" dirty="0" smtClean="0">
                <a:solidFill>
                  <a:srgbClr val="FF0000"/>
                </a:solidFill>
              </a:rPr>
              <a:t>Executor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63</a:t>
            </a:fld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Spark on YARN-Cluster </a:t>
            </a:r>
            <a:r>
              <a:rPr lang="zh-CN" altLang="en-US" dirty="0"/>
              <a:t>模式运行过程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/>
              <a:t>RM</a:t>
            </a:r>
            <a:r>
              <a:rPr lang="zh-CN" altLang="en-US" sz="2400" dirty="0"/>
              <a:t>分配</a:t>
            </a:r>
            <a:r>
              <a:rPr lang="en-US" altLang="zh-CN" sz="2400" dirty="0"/>
              <a:t>Container</a:t>
            </a:r>
            <a:r>
              <a:rPr lang="zh-CN" altLang="en-US" sz="2400" dirty="0"/>
              <a:t>给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后，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/>
              <a:t>和相关的</a:t>
            </a:r>
            <a:r>
              <a:rPr lang="en-US" altLang="zh-CN" sz="2400" dirty="0"/>
              <a:t>NM</a:t>
            </a:r>
            <a:r>
              <a:rPr lang="zh-CN" altLang="en-US" sz="2400" dirty="0"/>
              <a:t>通讯，在获得的</a:t>
            </a:r>
            <a:r>
              <a:rPr lang="en-US" altLang="zh-CN" sz="2400" dirty="0"/>
              <a:t>Container</a:t>
            </a:r>
            <a:r>
              <a:rPr lang="zh-CN" altLang="en-US" sz="2400" dirty="0"/>
              <a:t>上</a:t>
            </a:r>
            <a:r>
              <a:rPr lang="zh-CN" altLang="en-US" sz="2400" dirty="0">
                <a:solidFill>
                  <a:srgbClr val="FF0000"/>
                </a:solidFill>
              </a:rPr>
              <a:t>启动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StandaloneExecutorBackend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 NM</a:t>
            </a:r>
            <a:r>
              <a:rPr lang="zh-CN" altLang="en-US" sz="2400" dirty="0"/>
              <a:t>上启动后</a:t>
            </a:r>
            <a:r>
              <a:rPr lang="zh-CN" altLang="en-US" sz="2400" dirty="0" smtClean="0"/>
              <a:t>，</a:t>
            </a:r>
            <a:r>
              <a:rPr lang="zh-CN" altLang="en-US" sz="2400" dirty="0" smtClean="0">
                <a:solidFill>
                  <a:srgbClr val="FF0000"/>
                </a:solidFill>
              </a:rPr>
              <a:t>向</a:t>
            </a:r>
            <a:r>
              <a:rPr lang="en-US" altLang="zh-CN" sz="2400" dirty="0" err="1">
                <a:solidFill>
                  <a:srgbClr val="FF0000"/>
                </a:solidFill>
              </a:rPr>
              <a:t>SparkContext</a:t>
            </a:r>
            <a:r>
              <a:rPr lang="zh-CN" altLang="en-US" sz="2400" dirty="0">
                <a:solidFill>
                  <a:srgbClr val="FF0000"/>
                </a:solidFill>
              </a:rPr>
              <a:t>注册并申请</a:t>
            </a:r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r>
              <a:rPr lang="zh-CN" altLang="en-US" sz="2400" dirty="0"/>
              <a:t>。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>
                <a:solidFill>
                  <a:srgbClr val="FF0000"/>
                </a:solidFill>
              </a:rPr>
              <a:t>分配</a:t>
            </a:r>
            <a:r>
              <a:rPr lang="en-US" altLang="zh-CN" sz="2400" dirty="0">
                <a:solidFill>
                  <a:srgbClr val="FF0000"/>
                </a:solidFill>
              </a:rPr>
              <a:t>Task</a:t>
            </a:r>
            <a:r>
              <a:rPr lang="zh-CN" altLang="en-US" sz="2400" dirty="0">
                <a:solidFill>
                  <a:srgbClr val="FF0000"/>
                </a:solidFill>
              </a:rPr>
              <a:t>给</a:t>
            </a:r>
            <a:r>
              <a:rPr lang="en-US" altLang="zh-CN" sz="2400" dirty="0">
                <a:solidFill>
                  <a:srgbClr val="FF0000"/>
                </a:solidFill>
              </a:rPr>
              <a:t>NM</a:t>
            </a:r>
            <a:r>
              <a:rPr lang="zh-CN" altLang="en-US" sz="2400" dirty="0"/>
              <a:t>上的</a:t>
            </a:r>
            <a:r>
              <a:rPr lang="en-US" altLang="zh-CN" sz="2400" dirty="0" err="1"/>
              <a:t>StandaloneExecutorBackend</a:t>
            </a:r>
            <a:r>
              <a:rPr lang="zh-CN" altLang="en-US" sz="2400" dirty="0"/>
              <a:t>执行</a:t>
            </a:r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320048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Spark on YARN-Cluster </a:t>
            </a:r>
            <a:r>
              <a:rPr lang="zh-CN" altLang="en-US" dirty="0" smtClean="0"/>
              <a:t>模式运行过程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679974"/>
          </a:xfrm>
        </p:spPr>
        <p:txBody>
          <a:bodyPr/>
          <a:lstStyle/>
          <a:p>
            <a:r>
              <a:rPr lang="en-US" altLang="zh-CN" sz="2400" dirty="0" smtClean="0">
                <a:solidFill>
                  <a:srgbClr val="3366FF"/>
                </a:solidFill>
              </a:rPr>
              <a:t>4</a:t>
            </a:r>
            <a:r>
              <a:rPr lang="zh-CN" altLang="en-US" sz="2400" dirty="0" smtClean="0">
                <a:solidFill>
                  <a:srgbClr val="3366FF"/>
                </a:solidFill>
              </a:rPr>
              <a:t>）</a:t>
            </a:r>
            <a:r>
              <a:rPr lang="en-US" altLang="zh-CN" sz="2400" dirty="0" smtClean="0">
                <a:solidFill>
                  <a:srgbClr val="3366FF"/>
                </a:solidFill>
              </a:rPr>
              <a:t>RM</a:t>
            </a:r>
            <a:r>
              <a:rPr lang="zh-CN" altLang="en-US" sz="2400" dirty="0" smtClean="0">
                <a:solidFill>
                  <a:srgbClr val="3366FF"/>
                </a:solidFill>
              </a:rPr>
              <a:t>分配</a:t>
            </a:r>
            <a:r>
              <a:rPr lang="en-US" altLang="zh-CN" sz="2400" dirty="0" smtClean="0">
                <a:solidFill>
                  <a:srgbClr val="3366FF"/>
                </a:solidFill>
              </a:rPr>
              <a:t>Container</a:t>
            </a:r>
            <a:r>
              <a:rPr lang="zh-CN" altLang="en-US" sz="2400" dirty="0" smtClean="0">
                <a:solidFill>
                  <a:srgbClr val="3366FF"/>
                </a:solidFill>
              </a:rPr>
              <a:t>给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SparkContext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SparkContext</a:t>
            </a:r>
            <a:r>
              <a:rPr lang="zh-CN" altLang="en-US" sz="2400" dirty="0" smtClean="0">
                <a:solidFill>
                  <a:srgbClr val="3366FF"/>
                </a:solidFill>
              </a:rPr>
              <a:t>和相关的</a:t>
            </a:r>
            <a:r>
              <a:rPr lang="en-US" altLang="zh-CN" sz="2400" dirty="0" smtClean="0">
                <a:solidFill>
                  <a:srgbClr val="3366FF"/>
                </a:solidFill>
              </a:rPr>
              <a:t>NM</a:t>
            </a:r>
            <a:r>
              <a:rPr lang="zh-CN" altLang="en-US" sz="2400" dirty="0" smtClean="0">
                <a:solidFill>
                  <a:srgbClr val="3366FF"/>
                </a:solidFill>
              </a:rPr>
              <a:t>通讯，在获得的</a:t>
            </a:r>
            <a:r>
              <a:rPr lang="en-US" altLang="zh-CN" sz="2400" dirty="0" smtClean="0">
                <a:solidFill>
                  <a:srgbClr val="3366FF"/>
                </a:solidFill>
              </a:rPr>
              <a:t>Container</a:t>
            </a:r>
            <a:r>
              <a:rPr lang="zh-CN" altLang="en-US" sz="2400" dirty="0" smtClean="0">
                <a:solidFill>
                  <a:srgbClr val="3366FF"/>
                </a:solidFill>
              </a:rPr>
              <a:t>上启动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StandaloneExecutorBackend</a:t>
            </a:r>
            <a:r>
              <a:rPr lang="zh-CN" altLang="en-US" sz="2400" dirty="0" smtClean="0">
                <a:solidFill>
                  <a:srgbClr val="3366FF"/>
                </a:solidFill>
              </a:rPr>
              <a:t>，</a:t>
            </a:r>
            <a:r>
              <a:rPr lang="en-US" altLang="zh-CN" sz="2400" dirty="0" smtClean="0">
                <a:solidFill>
                  <a:srgbClr val="3366FF"/>
                </a:solidFill>
              </a:rPr>
              <a:t>NM</a:t>
            </a:r>
            <a:r>
              <a:rPr lang="zh-CN" altLang="en-US" sz="2400" dirty="0" smtClean="0">
                <a:solidFill>
                  <a:srgbClr val="3366FF"/>
                </a:solidFill>
              </a:rPr>
              <a:t>上启动后，开始向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SparkContext</a:t>
            </a:r>
            <a:r>
              <a:rPr lang="zh-CN" altLang="en-US" sz="2400" dirty="0" smtClean="0">
                <a:solidFill>
                  <a:srgbClr val="3366FF"/>
                </a:solidFill>
              </a:rPr>
              <a:t>注册并申请</a:t>
            </a:r>
            <a:r>
              <a:rPr lang="en-US" altLang="zh-CN" sz="2400" dirty="0" smtClean="0">
                <a:solidFill>
                  <a:srgbClr val="3366FF"/>
                </a:solidFill>
              </a:rPr>
              <a:t>Task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r>
              <a:rPr lang="en-US" altLang="zh-CN" sz="2400" dirty="0" smtClean="0">
                <a:solidFill>
                  <a:srgbClr val="3366FF"/>
                </a:solidFill>
              </a:rPr>
              <a:t/>
            </a:r>
            <a:br>
              <a:rPr lang="en-US" altLang="zh-CN" sz="2400" dirty="0" smtClean="0">
                <a:solidFill>
                  <a:srgbClr val="3366FF"/>
                </a:solidFill>
              </a:rPr>
            </a:br>
            <a:r>
              <a:rPr lang="en-US" altLang="zh-CN" sz="2400" dirty="0" smtClean="0">
                <a:solidFill>
                  <a:srgbClr val="3366FF"/>
                </a:solidFill>
              </a:rPr>
              <a:t>   </a:t>
            </a:r>
            <a:r>
              <a:rPr lang="en-US" altLang="zh-CN" sz="2400" dirty="0" err="1" smtClean="0">
                <a:solidFill>
                  <a:srgbClr val="3366FF"/>
                </a:solidFill>
              </a:rPr>
              <a:t>SparkContext</a:t>
            </a:r>
            <a:r>
              <a:rPr lang="zh-CN" altLang="en-US" sz="2400" dirty="0" smtClean="0">
                <a:solidFill>
                  <a:srgbClr val="3366FF"/>
                </a:solidFill>
              </a:rPr>
              <a:t>分配</a:t>
            </a:r>
            <a:r>
              <a:rPr lang="en-US" altLang="zh-CN" sz="2400" dirty="0" smtClean="0">
                <a:solidFill>
                  <a:srgbClr val="3366FF"/>
                </a:solidFill>
              </a:rPr>
              <a:t>Task</a:t>
            </a:r>
            <a:r>
              <a:rPr lang="zh-CN" altLang="en-US" sz="2400" dirty="0" smtClean="0">
                <a:solidFill>
                  <a:srgbClr val="3366FF"/>
                </a:solidFill>
              </a:rPr>
              <a:t>给</a:t>
            </a:r>
            <a:r>
              <a:rPr lang="en-US" altLang="zh-CN" sz="2400" dirty="0" smtClean="0">
                <a:solidFill>
                  <a:srgbClr val="3366FF"/>
                </a:solidFill>
              </a:rPr>
              <a:t>NM</a:t>
            </a:r>
            <a:r>
              <a:rPr lang="zh-CN" altLang="en-US" sz="2400" dirty="0" smtClean="0">
                <a:solidFill>
                  <a:srgbClr val="3366FF"/>
                </a:solidFill>
              </a:rPr>
              <a:t>上的</a:t>
            </a:r>
            <a:r>
              <a:rPr lang="en-US" altLang="zh-CN" sz="2400" dirty="0" smtClean="0">
                <a:solidFill>
                  <a:srgbClr val="3366FF"/>
                </a:solidFill>
              </a:rPr>
              <a:t>Stand…Exec…end</a:t>
            </a:r>
            <a:r>
              <a:rPr lang="zh-CN" altLang="en-US" sz="2400" dirty="0" smtClean="0">
                <a:solidFill>
                  <a:srgbClr val="3366FF"/>
                </a:solidFill>
              </a:rPr>
              <a:t>执行</a:t>
            </a:r>
            <a:r>
              <a:rPr lang="zh-CN" altLang="en-US" sz="2400" dirty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altLang="zh-CN" sz="2400" dirty="0" smtClean="0"/>
              <a:t>5</a:t>
            </a:r>
            <a:r>
              <a:rPr lang="zh-CN" altLang="en-US" sz="2400" dirty="0" smtClean="0"/>
              <a:t>）</a:t>
            </a:r>
            <a:r>
              <a:rPr lang="en-US" altLang="zh-CN" sz="2400" dirty="0" err="1" smtClean="0"/>
              <a:t>StandaloneExecutorBackend</a:t>
            </a:r>
            <a:r>
              <a:rPr lang="zh-CN" altLang="en-US" sz="2400" dirty="0" smtClean="0">
                <a:solidFill>
                  <a:srgbClr val="FF0000"/>
                </a:solidFill>
              </a:rPr>
              <a:t>执行</a:t>
            </a:r>
            <a:r>
              <a:rPr lang="en-US" altLang="zh-CN" sz="2400" dirty="0" smtClean="0">
                <a:solidFill>
                  <a:srgbClr val="FF0000"/>
                </a:solidFill>
              </a:rPr>
              <a:t>Task</a:t>
            </a:r>
            <a:r>
              <a:rPr lang="zh-CN" altLang="en-US" sz="2400" dirty="0" smtClean="0"/>
              <a:t>并向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>
                <a:solidFill>
                  <a:srgbClr val="FF0000"/>
                </a:solidFill>
              </a:rPr>
              <a:t>汇报运行</a:t>
            </a:r>
            <a:r>
              <a:rPr lang="zh-CN" altLang="en-US" sz="2400" dirty="0" smtClean="0"/>
              <a:t>状况。</a:t>
            </a:r>
            <a:br>
              <a:rPr lang="zh-CN" altLang="en-US" sz="2400" dirty="0" smtClean="0"/>
            </a:br>
            <a:r>
              <a:rPr lang="en-US" altLang="zh-CN" sz="2400" dirty="0" smtClean="0"/>
              <a:t>6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运行完毕，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SparkContext</a:t>
            </a:r>
            <a:r>
              <a:rPr lang="zh-CN" altLang="en-US" sz="2400" dirty="0" smtClean="0">
                <a:solidFill>
                  <a:srgbClr val="FF0000"/>
                </a:solidFill>
              </a:rPr>
              <a:t>归还资源</a:t>
            </a:r>
            <a:r>
              <a:rPr lang="zh-CN" altLang="en-US" sz="2400" dirty="0" smtClean="0"/>
              <a:t>给</a:t>
            </a:r>
            <a:r>
              <a:rPr lang="en-US" altLang="zh-CN" sz="2400" dirty="0" smtClean="0"/>
              <a:t>NM</a:t>
            </a:r>
            <a:r>
              <a:rPr lang="zh-CN" altLang="en-US" sz="2400" dirty="0" smtClean="0"/>
              <a:t>，并注销退出。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65</a:t>
            </a:fld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66</a:t>
            </a:fld>
            <a:endParaRPr lang="zh-CN" altLang="en-US"/>
          </a:p>
        </p:txBody>
      </p:sp>
      <p:pic>
        <p:nvPicPr>
          <p:cNvPr id="1026" name="Picture 2" descr="http://www.aboutyun.com/data/attachment/forum/201407/10/091227wvz17a9ylh4dzz7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404664"/>
            <a:ext cx="8424936" cy="6048672"/>
          </a:xfrm>
          <a:prstGeom prst="rect">
            <a:avLst/>
          </a:prstGeom>
          <a:noFill/>
        </p:spPr>
      </p:pic>
      <p:sp>
        <p:nvSpPr>
          <p:cNvPr id="5" name="流程图: 可选过程 4"/>
          <p:cNvSpPr/>
          <p:nvPr/>
        </p:nvSpPr>
        <p:spPr>
          <a:xfrm>
            <a:off x="899592" y="744947"/>
            <a:ext cx="3168352" cy="936104"/>
          </a:xfrm>
          <a:prstGeom prst="flowChartAlternateProcess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Spark on YARN-Cluster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on Yarn-Client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67</a:t>
            </a:fld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484784"/>
            <a:ext cx="8280920" cy="5092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467544" y="4509120"/>
            <a:ext cx="1584176" cy="5040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796136" y="5361406"/>
            <a:ext cx="1872208" cy="80389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 on Yarn-Client</a:t>
            </a:r>
            <a:r>
              <a:rPr lang="zh-CN" altLang="en-US" dirty="0" smtClean="0"/>
              <a:t>模式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348880"/>
            <a:ext cx="8183562" cy="3816424"/>
          </a:xfrm>
        </p:spPr>
        <p:txBody>
          <a:bodyPr/>
          <a:lstStyle/>
          <a:p>
            <a:r>
              <a:rPr lang="zh-CN" altLang="en-US" sz="2400" dirty="0" smtClean="0"/>
              <a:t>和</a:t>
            </a:r>
            <a:r>
              <a:rPr lang="en-US" altLang="zh-CN" sz="2400" dirty="0" smtClean="0"/>
              <a:t>Yarn-Cluster</a:t>
            </a:r>
            <a:r>
              <a:rPr lang="zh-CN" altLang="en-US" sz="2400" dirty="0" smtClean="0"/>
              <a:t>在部署方面的主要区别：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）客户端向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提交应用，本地启动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（</a:t>
            </a:r>
            <a:r>
              <a:rPr lang="en-US" altLang="zh-CN" sz="2400" dirty="0" err="1" smtClean="0"/>
              <a:t>SparkContext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RM</a:t>
            </a:r>
            <a:r>
              <a:rPr lang="zh-CN" altLang="en-US" sz="2400" dirty="0" smtClean="0"/>
              <a:t>接到客户端应用请求后为其分配</a:t>
            </a:r>
            <a:r>
              <a:rPr lang="zh-CN" altLang="en-US" sz="2400" dirty="0" smtClean="0">
                <a:solidFill>
                  <a:srgbClr val="FF0000"/>
                </a:solidFill>
              </a:rPr>
              <a:t>第一个</a:t>
            </a:r>
            <a:r>
              <a:rPr lang="en-US" altLang="zh-CN" sz="24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2400" dirty="0" smtClean="0"/>
              <a:t>来运行的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ApplicationMaster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只是负责启动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ExecutorLauncher</a:t>
            </a:r>
            <a:r>
              <a:rPr lang="zh-CN" altLang="en-US" sz="2400" dirty="0" smtClean="0"/>
              <a:t>（用于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和客户端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通信及资源申请，不包括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 </a:t>
            </a:r>
            <a:r>
              <a:rPr lang="en-US" altLang="zh-CN" sz="2400" dirty="0" err="1" smtClean="0"/>
              <a:t>ExecutorLauncher</a:t>
            </a:r>
            <a:r>
              <a:rPr lang="zh-CN" altLang="en-US" sz="2400" dirty="0" smtClean="0"/>
              <a:t>向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的</a:t>
            </a:r>
            <a:r>
              <a:rPr lang="en-US" altLang="zh-CN" sz="2400" dirty="0" smtClean="0"/>
              <a:t>RM</a:t>
            </a:r>
            <a:r>
              <a:rPr lang="zh-CN" altLang="en-US" sz="2400" dirty="0" smtClean="0"/>
              <a:t>申请资源以运行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68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21965" y="1412776"/>
            <a:ext cx="8076257" cy="936104"/>
          </a:xfrm>
          <a:prstGeom prst="wedgeRoundRectCallout">
            <a:avLst>
              <a:gd name="adj1" fmla="val 211"/>
              <a:gd name="adj2" fmla="val 65521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2400" dirty="0"/>
              <a:t>适用于</a:t>
            </a:r>
            <a:r>
              <a:rPr lang="en-US" altLang="zh-CN" sz="2400" dirty="0"/>
              <a:t>Application</a:t>
            </a:r>
            <a:r>
              <a:rPr lang="zh-CN" altLang="en-US" sz="2400" dirty="0">
                <a:solidFill>
                  <a:srgbClr val="FF0000"/>
                </a:solidFill>
              </a:rPr>
              <a:t>需要在本地进行交互</a:t>
            </a:r>
            <a:r>
              <a:rPr lang="zh-CN" altLang="en-US" sz="2400" dirty="0"/>
              <a:t>的</a:t>
            </a:r>
            <a:r>
              <a:rPr lang="zh-CN" altLang="en-US" sz="2400" dirty="0" smtClean="0"/>
              <a:t>场合（如</a:t>
            </a:r>
            <a:r>
              <a:rPr lang="en-US" altLang="zh-CN" sz="2400" dirty="0"/>
              <a:t>Spark Shell</a:t>
            </a:r>
            <a:r>
              <a:rPr lang="zh-CN" altLang="en-US" sz="2400" dirty="0"/>
              <a:t>、</a:t>
            </a:r>
            <a:r>
              <a:rPr lang="en-US" altLang="zh-CN" sz="2400" dirty="0"/>
              <a:t>Shark</a:t>
            </a:r>
            <a:r>
              <a:rPr lang="zh-CN" altLang="en-US" sz="2400" dirty="0" smtClean="0"/>
              <a:t>等），</a:t>
            </a:r>
            <a:r>
              <a:rPr lang="zh-CN" altLang="en-US" sz="2400" dirty="0"/>
              <a:t>可以直接</a:t>
            </a:r>
            <a:r>
              <a:rPr lang="zh-CN" altLang="en-US" sz="2400" dirty="0" smtClean="0"/>
              <a:t>获取运行结果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on Yarn</a:t>
            </a:r>
            <a:r>
              <a:rPr lang="zh-CN" altLang="en-US" dirty="0" smtClean="0"/>
              <a:t>的优点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112568"/>
          </a:xfrm>
        </p:spPr>
        <p:txBody>
          <a:bodyPr/>
          <a:lstStyle/>
          <a:p>
            <a:r>
              <a:rPr lang="zh-CN" altLang="en-US" sz="2400" dirty="0" smtClean="0"/>
              <a:t>借助了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良好的资源管理机制，这和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可灵活支持多种</a:t>
            </a:r>
            <a:r>
              <a:rPr lang="en-US" altLang="zh-CN" sz="2400" dirty="0" smtClean="0"/>
              <a:t>Scheduler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的设计是分不开的。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）应用部署更加方便</a:t>
            </a:r>
            <a:endParaRPr lang="en-US" altLang="zh-CN" sz="2400" dirty="0" smtClean="0"/>
          </a:p>
          <a:p>
            <a:r>
              <a:rPr lang="en-US" altLang="zh-CN" sz="2400" dirty="0" smtClean="0"/>
              <a:t>    </a:t>
            </a:r>
            <a:r>
              <a:rPr lang="zh-CN" altLang="en-US" sz="2400" dirty="0" smtClean="0"/>
              <a:t>只需部署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服务，客户端提交，由</a:t>
            </a:r>
            <a:r>
              <a:rPr lang="en-US" altLang="zh-CN" sz="2400" dirty="0" smtClean="0"/>
              <a:t>Yarn</a:t>
            </a:r>
            <a:r>
              <a:rPr lang="zh-CN" altLang="en-US" sz="2400" dirty="0" smtClean="0"/>
              <a:t>提供的分布式缓存机制分发到各计算节点。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）资源隔离</a:t>
            </a:r>
            <a:endParaRPr lang="en-US" altLang="zh-CN" sz="2400" dirty="0" smtClean="0"/>
          </a:p>
          <a:p>
            <a:r>
              <a:rPr lang="en-US" altLang="zh-CN" sz="2400" dirty="0" smtClean="0"/>
              <a:t>    Yarn</a:t>
            </a:r>
            <a:r>
              <a:rPr lang="zh-CN" altLang="en-US" sz="2400" dirty="0" smtClean="0"/>
              <a:t>负责资源的管理和调度，用户决定应用。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）资源弹性管理</a:t>
            </a:r>
            <a:endParaRPr lang="en-US" altLang="zh-CN" sz="2400" dirty="0" smtClean="0"/>
          </a:p>
          <a:p>
            <a:r>
              <a:rPr lang="en-US" altLang="zh-CN" sz="2400" dirty="0" smtClean="0"/>
              <a:t>    Yarn</a:t>
            </a:r>
            <a:r>
              <a:rPr lang="zh-CN" altLang="en-US" sz="2400" dirty="0" smtClean="0"/>
              <a:t>可以通过</a:t>
            </a:r>
            <a:r>
              <a:rPr lang="zh-CN" altLang="en-US" sz="2400" dirty="0" smtClean="0">
                <a:solidFill>
                  <a:srgbClr val="FF0000"/>
                </a:solidFill>
              </a:rPr>
              <a:t>队列</a:t>
            </a:r>
            <a:r>
              <a:rPr lang="zh-CN" altLang="en-US" sz="2400" dirty="0" smtClean="0"/>
              <a:t>的方式管理同时运行在集群中的</a:t>
            </a:r>
            <a:r>
              <a:rPr lang="zh-CN" altLang="en-US" sz="2400" dirty="0" smtClean="0">
                <a:solidFill>
                  <a:srgbClr val="FF0000"/>
                </a:solidFill>
              </a:rPr>
              <a:t>多个服务</a:t>
            </a:r>
            <a:r>
              <a:rPr lang="zh-CN" altLang="en-US" sz="2400" dirty="0" smtClean="0"/>
              <a:t>，可根据不同类型应用程序的压力调整资源使用量，实现资源弹性管理。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69</a:t>
            </a:fld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核心概念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18327"/>
            <a:ext cx="8097143" cy="4823990"/>
          </a:xfrm>
        </p:spPr>
        <p:txBody>
          <a:bodyPr/>
          <a:lstStyle/>
          <a:p>
            <a:r>
              <a:rPr lang="en-US" altLang="zh-CN" sz="2400" b="1" dirty="0" smtClean="0"/>
              <a:t>Spark</a:t>
            </a:r>
            <a:r>
              <a:rPr lang="zh-CN" altLang="zh-CN" sz="2400" b="1" dirty="0" smtClean="0"/>
              <a:t>的核心概念是</a:t>
            </a:r>
            <a:r>
              <a:rPr lang="en-US" altLang="zh-CN" sz="2400" b="1" dirty="0" smtClean="0"/>
              <a:t>RDD </a:t>
            </a:r>
            <a:r>
              <a:rPr lang="en-US" altLang="zh-CN" sz="2400" dirty="0" smtClean="0"/>
              <a:t>(R</a:t>
            </a:r>
            <a:r>
              <a:rPr lang="zh-CN" altLang="zh-CN" sz="2400" dirty="0" smtClean="0"/>
              <a:t>esilient</a:t>
            </a:r>
            <a:r>
              <a:rPr lang="en-US" altLang="zh-CN" sz="2400" dirty="0" smtClean="0"/>
              <a:t> D</a:t>
            </a:r>
            <a:r>
              <a:rPr lang="zh-CN" altLang="zh-CN" sz="2400" dirty="0" smtClean="0"/>
              <a:t>istributed </a:t>
            </a:r>
            <a:r>
              <a:rPr lang="en-US" altLang="zh-CN" sz="2400" dirty="0" smtClean="0"/>
              <a:t>D</a:t>
            </a:r>
            <a:r>
              <a:rPr lang="zh-CN" altLang="zh-CN" sz="2400" dirty="0" smtClean="0"/>
              <a:t>ataset</a:t>
            </a:r>
            <a:r>
              <a:rPr lang="zh-CN" altLang="en-US" sz="2400" dirty="0" smtClean="0"/>
              <a:t>，弹性的分布式的数据集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一个</a:t>
            </a:r>
            <a:r>
              <a:rPr lang="zh-CN" altLang="zh-CN" sz="2400" dirty="0" smtClean="0">
                <a:solidFill>
                  <a:srgbClr val="FF0000"/>
                </a:solidFill>
              </a:rPr>
              <a:t>只读的</a:t>
            </a:r>
            <a:r>
              <a:rPr lang="zh-CN" altLang="en-US" sz="2400" dirty="0" smtClean="0"/>
              <a:t>、</a:t>
            </a:r>
            <a:r>
              <a:rPr lang="zh-CN" altLang="zh-CN" sz="2400" dirty="0" smtClean="0">
                <a:solidFill>
                  <a:srgbClr val="FF0000"/>
                </a:solidFill>
              </a:rPr>
              <a:t>可分区</a:t>
            </a:r>
            <a:r>
              <a:rPr lang="zh-CN" altLang="zh-CN" sz="2400" dirty="0" smtClean="0"/>
              <a:t>的</a:t>
            </a:r>
            <a:r>
              <a:rPr lang="zh-CN" altLang="zh-CN" sz="2400" dirty="0" smtClean="0">
                <a:solidFill>
                  <a:srgbClr val="FF0000"/>
                </a:solidFill>
              </a:rPr>
              <a:t>分布式</a:t>
            </a:r>
            <a:r>
              <a:rPr lang="zh-CN" altLang="zh-CN" sz="2400" dirty="0" smtClean="0"/>
              <a:t>数据集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b="1" dirty="0" smtClean="0"/>
              <a:t>RDD</a:t>
            </a:r>
            <a:r>
              <a:rPr lang="zh-CN" altLang="en-US" sz="2400" b="1" dirty="0" smtClean="0"/>
              <a:t>具有缓存机制：</a:t>
            </a:r>
            <a:r>
              <a:rPr lang="zh-CN" altLang="en-US" sz="2400" dirty="0" smtClean="0"/>
              <a:t>可以</a:t>
            </a:r>
            <a:r>
              <a:rPr lang="zh-CN" altLang="zh-CN" sz="2400" dirty="0" smtClean="0"/>
              <a:t>全部或部分缓存在内存中，</a:t>
            </a:r>
            <a:r>
              <a:rPr lang="zh-CN" altLang="en-US" sz="2400" dirty="0" smtClean="0"/>
              <a:t>可以</a:t>
            </a:r>
            <a:r>
              <a:rPr lang="zh-CN" altLang="zh-CN" sz="2400" dirty="0" smtClean="0"/>
              <a:t>在多次计算间</a:t>
            </a:r>
            <a:r>
              <a:rPr lang="zh-CN" altLang="zh-CN" sz="2400" b="1" dirty="0" smtClean="0"/>
              <a:t>重用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>
                <a:solidFill>
                  <a:srgbClr val="FF0000"/>
                </a:solidFill>
              </a:rPr>
              <a:t>任何数据在</a:t>
            </a:r>
            <a:r>
              <a:rPr lang="en-US" altLang="zh-CN" sz="2400" dirty="0">
                <a:solidFill>
                  <a:srgbClr val="FF0000"/>
                </a:solidFill>
              </a:rPr>
              <a:t>Spark</a:t>
            </a:r>
            <a:r>
              <a:rPr lang="zh-CN" altLang="en-US" sz="2400" dirty="0">
                <a:solidFill>
                  <a:srgbClr val="FF0000"/>
                </a:solidFill>
              </a:rPr>
              <a:t>中都被表示为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</a:p>
          <a:p>
            <a:r>
              <a:rPr lang="en-US" altLang="zh-CN" sz="2400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 ↓</a:t>
            </a:r>
          </a:p>
          <a:p>
            <a:r>
              <a:rPr lang="en-US" altLang="zh-CN" sz="2400" dirty="0" smtClean="0"/>
              <a:t>RDD</a:t>
            </a:r>
            <a:r>
              <a:rPr lang="zh-CN" altLang="en-US" sz="2400" dirty="0" smtClean="0"/>
              <a:t>是</a:t>
            </a:r>
            <a:r>
              <a:rPr lang="en-US" altLang="zh-CN" sz="2400" dirty="0" smtClean="0"/>
              <a:t>Spark</a:t>
            </a:r>
            <a:r>
              <a:rPr lang="zh-CN" altLang="en-US" sz="2400" dirty="0" smtClean="0"/>
              <a:t>中的抽象数据结构类型。</a:t>
            </a:r>
            <a:endParaRPr lang="en-US" altLang="zh-CN" sz="2400" dirty="0" smtClean="0"/>
          </a:p>
          <a:p>
            <a:r>
              <a:rPr lang="en-US" altLang="zh-CN" sz="2400" dirty="0"/>
              <a:t> </a:t>
            </a:r>
            <a:r>
              <a:rPr lang="en-US" altLang="zh-CN" sz="2400" dirty="0" smtClean="0"/>
              <a:t>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zh-CN" dirty="0" smtClean="0"/>
              <a:t>运行架构的特点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370689"/>
            <a:ext cx="8183562" cy="4751982"/>
          </a:xfrm>
        </p:spPr>
        <p:txBody>
          <a:bodyPr/>
          <a:lstStyle/>
          <a:p>
            <a:r>
              <a:rPr lang="en-US" altLang="zh-CN" sz="2400" dirty="0" smtClean="0"/>
              <a:t>Application</a:t>
            </a:r>
            <a:r>
              <a:rPr lang="zh-CN" altLang="en-US" sz="2400" dirty="0" smtClean="0"/>
              <a:t>具有</a:t>
            </a:r>
            <a:r>
              <a:rPr lang="zh-CN" altLang="zh-CN" sz="2400" dirty="0" smtClean="0"/>
              <a:t>隔离机制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每个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获取专属的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进程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该进程在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期间一直驻留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3</a:t>
            </a:r>
            <a:r>
              <a:rPr lang="zh-CN" altLang="en-US" sz="2400" dirty="0" smtClean="0"/>
              <a:t>）进程</a:t>
            </a:r>
            <a:r>
              <a:rPr lang="zh-CN" altLang="zh-CN" sz="2400" dirty="0" smtClean="0"/>
              <a:t>以多线程方式运行</a:t>
            </a:r>
            <a:r>
              <a:rPr lang="en-US" altLang="zh-CN" sz="2400" dirty="0" smtClean="0"/>
              <a:t>tasks</a:t>
            </a:r>
            <a:r>
              <a:rPr lang="zh-CN" altLang="zh-CN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↓</a:t>
            </a:r>
            <a:r>
              <a:rPr lang="zh-CN" altLang="en-US" sz="2400" dirty="0" smtClean="0">
                <a:solidFill>
                  <a:srgbClr val="FF0000"/>
                </a:solidFill>
              </a:rPr>
              <a:t>优势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从调度角度看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每个</a:t>
            </a:r>
            <a:r>
              <a:rPr lang="en-US" altLang="zh-CN" sz="2400" dirty="0" smtClean="0">
                <a:solidFill>
                  <a:srgbClr val="FF0000"/>
                </a:solidFill>
              </a:rPr>
              <a:t>Driver</a:t>
            </a:r>
            <a:r>
              <a:rPr lang="zh-CN" altLang="zh-CN" sz="2400" dirty="0" smtClean="0">
                <a:solidFill>
                  <a:srgbClr val="FF0000"/>
                </a:solidFill>
              </a:rPr>
              <a:t>调度自己的任务</a:t>
            </a:r>
            <a:r>
              <a:rPr lang="zh-CN" altLang="en-US" sz="2400" dirty="0" smtClean="0"/>
              <a:t>；</a:t>
            </a:r>
            <a:endParaRPr lang="en-US" altLang="zh-CN" sz="2400" dirty="0" smtClean="0"/>
          </a:p>
          <a:p>
            <a:r>
              <a:rPr lang="en-US" altLang="zh-CN" sz="2400" dirty="0" smtClean="0"/>
              <a:t>2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从运行角度看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来自不同</a:t>
            </a:r>
            <a:r>
              <a:rPr lang="en-US" altLang="zh-CN" sz="2400" dirty="0" smtClean="0"/>
              <a:t>Application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Task</a:t>
            </a:r>
            <a:r>
              <a:rPr lang="zh-CN" altLang="zh-CN" sz="2400" dirty="0" smtClean="0"/>
              <a:t>运行在</a:t>
            </a:r>
            <a:r>
              <a:rPr lang="zh-CN" altLang="zh-CN" sz="2400" dirty="0" smtClean="0">
                <a:solidFill>
                  <a:srgbClr val="FF0000"/>
                </a:solidFill>
              </a:rPr>
              <a:t>不同的</a:t>
            </a:r>
            <a:r>
              <a:rPr lang="en-US" altLang="zh-CN" sz="2400" dirty="0" smtClean="0">
                <a:solidFill>
                  <a:srgbClr val="FF0000"/>
                </a:solidFill>
              </a:rPr>
              <a:t>JVM</a:t>
            </a:r>
            <a:r>
              <a:rPr lang="zh-CN" altLang="zh-CN" sz="2400" dirty="0" smtClean="0"/>
              <a:t>中。</a:t>
            </a:r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局限：</a:t>
            </a:r>
            <a:r>
              <a:rPr lang="en-US" altLang="zh-CN" sz="2400" dirty="0" smtClean="0"/>
              <a:t>Spark Application</a:t>
            </a:r>
            <a:r>
              <a:rPr lang="zh-CN" altLang="zh-CN" sz="2400" dirty="0" smtClean="0">
                <a:solidFill>
                  <a:srgbClr val="FF0000"/>
                </a:solidFill>
              </a:rPr>
              <a:t>不能跨应用程序共享</a:t>
            </a:r>
            <a:r>
              <a:rPr lang="zh-CN" altLang="zh-CN" sz="2400" dirty="0" smtClean="0"/>
              <a:t>数据，除非将数据写入到外部存储系统。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70</a:t>
            </a:fld>
            <a:endParaRPr lang="zh-CN" altLang="en-US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zh-CN" dirty="0" smtClean="0"/>
              <a:t>运行架构的特点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     Spark</a:t>
            </a:r>
            <a:r>
              <a:rPr lang="zh-CN" altLang="zh-CN" sz="2400" dirty="0" smtClean="0"/>
              <a:t>与资源管理器无关，只要能够获取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进程，并能保持相互通信</a:t>
            </a:r>
            <a:r>
              <a:rPr lang="zh-CN" altLang="en-US" sz="2400" dirty="0" smtClean="0"/>
              <a:t>即可。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</a:t>
            </a:r>
            <a:r>
              <a:rPr lang="zh-CN" altLang="zh-CN" sz="2400" dirty="0" smtClean="0"/>
              <a:t>因为</a:t>
            </a:r>
            <a:r>
              <a:rPr lang="en-US" altLang="zh-CN" sz="2400" dirty="0" smtClean="0"/>
              <a:t>Spark Application</a:t>
            </a:r>
            <a:r>
              <a:rPr lang="zh-CN" altLang="zh-CN" sz="2400" dirty="0" smtClean="0"/>
              <a:t>运行过程中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SparkContext</a:t>
            </a:r>
            <a:r>
              <a:rPr lang="zh-CN" altLang="zh-CN" sz="2400" dirty="0" smtClean="0">
                <a:solidFill>
                  <a:srgbClr val="FF0000"/>
                </a:solidFill>
              </a:rPr>
              <a:t>和</a:t>
            </a:r>
            <a:r>
              <a:rPr lang="en-US" altLang="zh-CN" sz="2400" dirty="0" smtClean="0">
                <a:solidFill>
                  <a:srgbClr val="FF0000"/>
                </a:solidFill>
              </a:rPr>
              <a:t>Executor</a:t>
            </a:r>
            <a:r>
              <a:rPr lang="zh-CN" altLang="zh-CN" sz="2400" dirty="0" smtClean="0">
                <a:solidFill>
                  <a:srgbClr val="FF0000"/>
                </a:solidFill>
              </a:rPr>
              <a:t>之间有大量的信息交换</a:t>
            </a:r>
            <a:r>
              <a:rPr lang="zh-CN" altLang="en-US" sz="2400" dirty="0" smtClean="0"/>
              <a:t>，</a:t>
            </a:r>
            <a:r>
              <a:rPr lang="zh-CN" altLang="zh-CN" sz="2400" dirty="0" smtClean="0"/>
              <a:t>提交</a:t>
            </a:r>
            <a:r>
              <a:rPr lang="en-US" altLang="zh-CN" sz="2400" dirty="0" err="1" smtClean="0"/>
              <a:t>SparkContext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Client</a:t>
            </a:r>
            <a:r>
              <a:rPr lang="zh-CN" altLang="zh-CN" sz="2400" dirty="0" smtClean="0"/>
              <a:t>应该靠近运行</a:t>
            </a:r>
            <a:r>
              <a:rPr lang="en-US" altLang="zh-CN" sz="2400" dirty="0" smtClean="0"/>
              <a:t>Executor</a:t>
            </a:r>
            <a:r>
              <a:rPr lang="zh-CN" altLang="zh-CN" sz="2400" dirty="0" smtClean="0"/>
              <a:t>的</a:t>
            </a:r>
            <a:r>
              <a:rPr lang="en-US" altLang="zh-CN" sz="2400" dirty="0" smtClean="0"/>
              <a:t>Worker</a:t>
            </a:r>
            <a:r>
              <a:rPr lang="zh-CN" altLang="zh-CN" sz="2400" dirty="0" smtClean="0"/>
              <a:t>节点</a:t>
            </a:r>
            <a:r>
              <a:rPr lang="en-US" altLang="zh-CN" sz="2400" dirty="0" smtClean="0"/>
              <a:t>,</a:t>
            </a:r>
            <a:r>
              <a:rPr lang="zh-CN" altLang="zh-CN" sz="2400" dirty="0" smtClean="0"/>
              <a:t>最好是在</a:t>
            </a:r>
            <a:r>
              <a:rPr lang="zh-CN" altLang="zh-CN" sz="2400" dirty="0" smtClean="0">
                <a:solidFill>
                  <a:srgbClr val="FF0000"/>
                </a:solidFill>
              </a:rPr>
              <a:t>同一个</a:t>
            </a:r>
            <a:r>
              <a:rPr lang="zh-CN" altLang="en-US" sz="2400" dirty="0" smtClean="0">
                <a:solidFill>
                  <a:srgbClr val="FF0000"/>
                </a:solidFill>
              </a:rPr>
              <a:t>机架</a:t>
            </a:r>
            <a:r>
              <a:rPr lang="zh-CN" altLang="en-US" sz="2400" dirty="0" smtClean="0"/>
              <a:t>（</a:t>
            </a:r>
            <a:r>
              <a:rPr lang="en-US" altLang="zh-CN" sz="2400" dirty="0" smtClean="0"/>
              <a:t>Rack</a:t>
            </a:r>
            <a:r>
              <a:rPr lang="zh-CN" altLang="en-US" sz="2400" dirty="0" smtClean="0"/>
              <a:t>）</a:t>
            </a:r>
            <a:r>
              <a:rPr lang="zh-CN" altLang="zh-CN" sz="2400" dirty="0" smtClean="0"/>
              <a:t>里；如果想在远程集群中运行，最好使用</a:t>
            </a:r>
            <a:r>
              <a:rPr lang="en-US" altLang="zh-CN" sz="2400" dirty="0" smtClean="0"/>
              <a:t>RPC</a:t>
            </a:r>
            <a:r>
              <a:rPr lang="zh-CN" altLang="zh-CN" sz="2400" dirty="0" smtClean="0"/>
              <a:t>将</a:t>
            </a:r>
            <a:r>
              <a:rPr lang="en-US" altLang="zh-CN" sz="2400" dirty="0" err="1" smtClean="0"/>
              <a:t>SparkContext</a:t>
            </a:r>
            <a:r>
              <a:rPr lang="zh-CN" altLang="zh-CN" sz="2400" dirty="0" smtClean="0"/>
              <a:t>提交给集群，</a:t>
            </a:r>
            <a:r>
              <a:rPr lang="zh-CN" altLang="en-US" sz="2400" dirty="0" smtClean="0"/>
              <a:t>而不是</a:t>
            </a:r>
            <a:r>
              <a:rPr lang="zh-CN" altLang="zh-CN" sz="2400" dirty="0" smtClean="0"/>
              <a:t>远离</a:t>
            </a:r>
            <a:r>
              <a:rPr lang="en-US" altLang="zh-CN" sz="2400" dirty="0" smtClean="0"/>
              <a:t>Worker</a:t>
            </a:r>
            <a:r>
              <a:rPr lang="zh-CN" altLang="zh-CN" sz="2400" dirty="0" smtClean="0"/>
              <a:t>运行</a:t>
            </a:r>
            <a:r>
              <a:rPr lang="en-US" altLang="zh-CN" sz="2400" dirty="0" err="1" smtClean="0"/>
              <a:t>SparkContext</a:t>
            </a:r>
            <a:r>
              <a:rPr lang="zh-CN" altLang="zh-CN" sz="2400" dirty="0" smtClean="0"/>
              <a:t>。</a:t>
            </a:r>
            <a:r>
              <a:rPr lang="en-US" altLang="zh-CN" sz="2400" dirty="0" smtClean="0"/>
              <a:t/>
            </a:r>
            <a:br>
              <a:rPr lang="en-US" altLang="zh-CN" sz="2400" dirty="0" smtClean="0"/>
            </a:br>
            <a:r>
              <a:rPr lang="en-US" altLang="zh-CN" sz="2400" dirty="0" smtClean="0"/>
              <a:t>     Task</a:t>
            </a:r>
            <a:r>
              <a:rPr lang="zh-CN" altLang="en-US" sz="2400" dirty="0" smtClean="0"/>
              <a:t>调度</a:t>
            </a:r>
            <a:r>
              <a:rPr lang="zh-CN" altLang="zh-CN" sz="2400" dirty="0" smtClean="0"/>
              <a:t>采用了</a:t>
            </a:r>
            <a:r>
              <a:rPr lang="zh-CN" altLang="zh-CN" sz="2400" dirty="0" smtClean="0">
                <a:solidFill>
                  <a:srgbClr val="FF0000"/>
                </a:solidFill>
              </a:rPr>
              <a:t>数据本地性</a:t>
            </a:r>
            <a:r>
              <a:rPr lang="zh-CN" altLang="zh-CN" sz="2400" dirty="0" smtClean="0"/>
              <a:t>和</a:t>
            </a:r>
            <a:r>
              <a:rPr lang="zh-CN" altLang="zh-CN" sz="2400" dirty="0" smtClean="0">
                <a:solidFill>
                  <a:srgbClr val="FF0000"/>
                </a:solidFill>
              </a:rPr>
              <a:t>推测执行</a:t>
            </a:r>
            <a:r>
              <a:rPr lang="zh-CN" altLang="zh-CN" sz="2400" dirty="0" smtClean="0"/>
              <a:t>的优化机制。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71</a:t>
            </a:fld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463750" y="2132856"/>
            <a:ext cx="6192688" cy="1727646"/>
          </a:xfrm>
        </p:spPr>
        <p:txBody>
          <a:bodyPr/>
          <a:lstStyle/>
          <a:p>
            <a:r>
              <a:rPr lang="en-US" altLang="zh-CN" sz="4800" dirty="0" smtClean="0">
                <a:solidFill>
                  <a:schemeClr val="accent1"/>
                </a:solidFill>
              </a:rPr>
              <a:t>RDD</a:t>
            </a:r>
            <a:r>
              <a:rPr lang="zh-CN" altLang="en-US" sz="4800" dirty="0" smtClean="0">
                <a:solidFill>
                  <a:schemeClr val="accent1"/>
                </a:solidFill>
              </a:rPr>
              <a:t>及其转换与操作</a:t>
            </a:r>
            <a:endParaRPr lang="zh-CN" altLang="en-US" sz="4800" dirty="0">
              <a:solidFill>
                <a:schemeClr val="accent1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78356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概念回顾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040560"/>
          </a:xfrm>
        </p:spPr>
        <p:txBody>
          <a:bodyPr/>
          <a:lstStyle/>
          <a:p>
            <a:r>
              <a:rPr lang="zh-CN" altLang="zh-CN" sz="2400" dirty="0" smtClean="0"/>
              <a:t>核心概念</a:t>
            </a:r>
            <a:r>
              <a:rPr lang="en-US" altLang="zh-CN" sz="2400" dirty="0" smtClean="0"/>
              <a:t>——RDD (</a:t>
            </a:r>
            <a:r>
              <a:rPr lang="zh-CN" altLang="zh-CN" sz="2400" dirty="0" smtClean="0"/>
              <a:t>resilient</a:t>
            </a:r>
            <a:r>
              <a:rPr lang="en-US" altLang="zh-CN" sz="2400" dirty="0" smtClean="0"/>
              <a:t> </a:t>
            </a:r>
            <a:r>
              <a:rPr lang="zh-CN" altLang="zh-CN" sz="2400" dirty="0" smtClean="0"/>
              <a:t>distributed dataset</a:t>
            </a:r>
            <a:r>
              <a:rPr lang="zh-CN" altLang="en-US" sz="2400" dirty="0" smtClean="0"/>
              <a:t>弹性的分布式的数据集</a:t>
            </a:r>
            <a:r>
              <a:rPr lang="en-US" altLang="zh-CN" sz="2400" dirty="0" smtClean="0"/>
              <a:t>)</a:t>
            </a:r>
            <a:r>
              <a:rPr lang="zh-CN" altLang="en-US" sz="2400" dirty="0" smtClean="0"/>
              <a:t>：</a:t>
            </a:r>
            <a:r>
              <a:rPr lang="zh-CN" altLang="zh-CN" sz="2400" dirty="0" smtClean="0"/>
              <a:t>只读的</a:t>
            </a:r>
            <a:r>
              <a:rPr lang="zh-CN" altLang="en-US" sz="2400" dirty="0" smtClean="0"/>
              <a:t>、</a:t>
            </a:r>
            <a:r>
              <a:rPr lang="zh-CN" altLang="zh-CN" sz="2400" dirty="0" smtClean="0"/>
              <a:t>可分区的分布式数据集，全部或部分可缓存，在多次计算间重用。</a:t>
            </a:r>
            <a:endParaRPr lang="en-US" altLang="zh-CN" sz="2400" dirty="0" smtClean="0"/>
          </a:p>
          <a:p>
            <a:r>
              <a:rPr lang="en-US" altLang="zh-CN" sz="2400" dirty="0" smtClean="0"/>
              <a:t>    RDD</a:t>
            </a:r>
            <a:r>
              <a:rPr lang="zh-CN" altLang="en-US" sz="2400" dirty="0" smtClean="0"/>
              <a:t>是抽象数据结构类型，任何数据都可被表示为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，可以简单看成是一个数组，或一个提供了许多操作接口的数据集合。</a:t>
            </a:r>
            <a:r>
              <a:rPr lang="zh-CN" altLang="en-US" sz="2400" dirty="0"/>
              <a:t>与</a:t>
            </a:r>
            <a:r>
              <a:rPr lang="zh-CN" altLang="en-US" sz="2400" dirty="0" smtClean="0"/>
              <a:t>普通数组区别：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的数据是分区存储的，不同分区可以实际分布在不同的机器上，可以被同时并行处理。</a:t>
            </a:r>
            <a:endParaRPr lang="en-US" altLang="zh-CN" sz="2400" dirty="0" smtClean="0"/>
          </a:p>
          <a:p>
            <a:r>
              <a:rPr lang="en-US" altLang="zh-CN" sz="2400" dirty="0" smtClean="0"/>
              <a:t>    Spark</a:t>
            </a:r>
            <a:r>
              <a:rPr lang="zh-CN" altLang="en-US" sz="2400" dirty="0" smtClean="0"/>
              <a:t>应用程序所做的事情可理解为：把需要处理的数据转换为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，然后对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进行一系列的变换（</a:t>
            </a:r>
            <a:r>
              <a:rPr lang="en-US" altLang="zh-CN" sz="2400" dirty="0" smtClean="0"/>
              <a:t>Transform</a:t>
            </a:r>
            <a:r>
              <a:rPr lang="zh-CN" altLang="en-US" sz="2400" dirty="0" smtClean="0"/>
              <a:t>）和操作（</a:t>
            </a:r>
            <a:r>
              <a:rPr lang="en-US" altLang="zh-CN" sz="2400" dirty="0" smtClean="0"/>
              <a:t>Operation</a:t>
            </a:r>
            <a:r>
              <a:rPr lang="zh-CN" altLang="en-US" sz="2400" dirty="0" smtClean="0"/>
              <a:t>），从而得到结果。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73</a:t>
            </a:fld>
            <a:endParaRPr lang="zh-CN" altLang="en-US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的生成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每个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实现为一个</a:t>
            </a:r>
            <a:r>
              <a:rPr lang="en-US" altLang="zh-CN" sz="2400" dirty="0" err="1" smtClean="0"/>
              <a:t>Scala</a:t>
            </a:r>
            <a:r>
              <a:rPr lang="zh-CN" altLang="en-US" sz="2400" dirty="0" smtClean="0"/>
              <a:t>对象，可有</a:t>
            </a:r>
            <a:r>
              <a:rPr lang="en-US" altLang="zh-CN" sz="2400" dirty="0" smtClean="0"/>
              <a:t>4</a:t>
            </a:r>
            <a:r>
              <a:rPr lang="zh-CN" altLang="en-US" sz="2400" dirty="0" smtClean="0"/>
              <a:t>种方法构造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：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400" dirty="0" smtClean="0"/>
              <a:t>通过一个共享的</a:t>
            </a:r>
            <a:r>
              <a:rPr lang="zh-CN" altLang="en-US" sz="2400" dirty="0" smtClean="0">
                <a:solidFill>
                  <a:srgbClr val="FF0000"/>
                </a:solidFill>
              </a:rPr>
              <a:t>文件系统生成</a:t>
            </a:r>
            <a:r>
              <a:rPr lang="zh-CN" altLang="en-US" sz="2400" dirty="0" smtClean="0"/>
              <a:t>（例如</a:t>
            </a:r>
            <a:r>
              <a:rPr lang="en-US" altLang="zh-CN" sz="2400" dirty="0" smtClean="0"/>
              <a:t>HDFS</a:t>
            </a:r>
            <a:r>
              <a:rPr lang="zh-CN" altLang="en-US" sz="2400" dirty="0" smtClean="0"/>
              <a:t>）。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400" dirty="0" smtClean="0"/>
              <a:t>通过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程序将一个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Scala</a:t>
            </a:r>
            <a:r>
              <a:rPr lang="zh-CN" altLang="en-US" sz="2400" dirty="0" smtClean="0">
                <a:solidFill>
                  <a:srgbClr val="FF0000"/>
                </a:solidFill>
              </a:rPr>
              <a:t>集合分割</a:t>
            </a:r>
            <a:r>
              <a:rPr lang="zh-CN" altLang="en-US" sz="2400" dirty="0" smtClean="0"/>
              <a:t>以并行化。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400" dirty="0" smtClean="0"/>
              <a:t>对现有的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进行转换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>
              <a:buFont typeface="Wingdings" pitchFamily="2" charset="2"/>
              <a:buChar char="l"/>
            </a:pPr>
            <a:r>
              <a:rPr lang="zh-CN" altLang="en-US" sz="2400" dirty="0" smtClean="0">
                <a:solidFill>
                  <a:srgbClr val="FF0000"/>
                </a:solidFill>
              </a:rPr>
              <a:t>改变现有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的持久性</a:t>
            </a:r>
            <a:r>
              <a:rPr lang="zh-CN" altLang="en-US" sz="2400" dirty="0" smtClean="0"/>
              <a:t>（缺省状态下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都是惰性生成并且是短暂存在的），有两种方式：</a:t>
            </a:r>
            <a:endParaRPr lang="en-US" altLang="zh-CN" sz="2400" dirty="0" smtClean="0"/>
          </a:p>
          <a:p>
            <a:r>
              <a:rPr lang="en-US" altLang="zh-CN" sz="2400" dirty="0" smtClean="0"/>
              <a:t>      </a:t>
            </a:r>
            <a:r>
              <a:rPr lang="zh-CN" altLang="en-US" sz="2400" dirty="0" smtClean="0"/>
              <a:t>通过</a:t>
            </a:r>
            <a:r>
              <a:rPr lang="en-US" altLang="zh-CN" sz="2400" dirty="0" smtClean="0">
                <a:solidFill>
                  <a:srgbClr val="FF0000"/>
                </a:solidFill>
              </a:rPr>
              <a:t>cache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400" dirty="0" smtClean="0"/>
              <a:t>让一个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尽可能驻留内存；</a:t>
            </a:r>
            <a:endParaRPr lang="en-US" altLang="zh-CN" sz="2400" dirty="0" smtClean="0"/>
          </a:p>
          <a:p>
            <a:r>
              <a:rPr lang="en-US" altLang="zh-CN" sz="2400" dirty="0" smtClean="0"/>
              <a:t>      </a:t>
            </a:r>
            <a:r>
              <a:rPr lang="zh-CN" altLang="en-US" sz="2400" dirty="0" smtClean="0"/>
              <a:t>通过</a:t>
            </a:r>
            <a:r>
              <a:rPr lang="en-US" altLang="zh-CN" sz="2400" dirty="0" smtClean="0">
                <a:solidFill>
                  <a:srgbClr val="FF0000"/>
                </a:solidFill>
              </a:rPr>
              <a:t>save</a:t>
            </a:r>
            <a:r>
              <a:rPr lang="zh-CN" altLang="en-US" sz="2400" dirty="0" smtClean="0">
                <a:solidFill>
                  <a:srgbClr val="FF0000"/>
                </a:solidFill>
              </a:rPr>
              <a:t>操作</a:t>
            </a:r>
            <a:r>
              <a:rPr lang="zh-CN" altLang="en-US" sz="2400" dirty="0" smtClean="0"/>
              <a:t>将一个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保存为文件。</a:t>
            </a:r>
            <a:endParaRPr lang="en-US" altLang="zh-CN" sz="2400" dirty="0" smtClean="0"/>
          </a:p>
          <a:p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74</a:t>
            </a:fld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操作类型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Spark</a:t>
            </a:r>
            <a:r>
              <a:rPr lang="zh-CN" altLang="en-US" sz="2400" dirty="0" smtClean="0"/>
              <a:t>提供了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上的两类操作：转换和动作。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转换（</a:t>
            </a:r>
            <a:r>
              <a:rPr lang="en-US" altLang="zh-CN" sz="2400" dirty="0" smtClean="0">
                <a:solidFill>
                  <a:srgbClr val="FF0000"/>
                </a:solidFill>
              </a:rPr>
              <a:t>Transform</a:t>
            </a:r>
            <a:r>
              <a:rPr lang="zh-CN" altLang="en-US" sz="2400" dirty="0" smtClean="0">
                <a:solidFill>
                  <a:srgbClr val="FF0000"/>
                </a:solidFill>
              </a:rPr>
              <a:t>）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用于定义一个新的</a:t>
            </a:r>
            <a:r>
              <a:rPr lang="en-US" sz="2400" dirty="0" smtClean="0"/>
              <a:t>RDD，</a:t>
            </a:r>
            <a:r>
              <a:rPr lang="zh-CN" altLang="en-US" sz="2400" dirty="0" smtClean="0"/>
              <a:t>包括</a:t>
            </a:r>
            <a:r>
              <a:rPr lang="en-US" sz="2400" dirty="0" smtClean="0"/>
              <a:t>map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 </a:t>
            </a:r>
            <a:r>
              <a:rPr lang="en-US" sz="2400" dirty="0" err="1" smtClean="0"/>
              <a:t>flatMap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filter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union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sample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join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 </a:t>
            </a:r>
            <a:r>
              <a:rPr lang="en-US" sz="2400" dirty="0" err="1" smtClean="0"/>
              <a:t>groupByKey</a:t>
            </a:r>
            <a:r>
              <a:rPr lang="zh-CN" altLang="en-US" sz="2400" dirty="0" smtClean="0"/>
              <a:t>、</a:t>
            </a:r>
            <a:r>
              <a:rPr lang="en-US" sz="2400" dirty="0" err="1" smtClean="0"/>
              <a:t>cogroup</a:t>
            </a:r>
            <a:r>
              <a:rPr lang="zh-CN" altLang="en-US" sz="2400" dirty="0" smtClean="0"/>
              <a:t>、</a:t>
            </a:r>
            <a:r>
              <a:rPr lang="en-US" sz="2400" dirty="0" err="1" smtClean="0"/>
              <a:t>ReduceByKey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 </a:t>
            </a:r>
            <a:r>
              <a:rPr lang="en-US" sz="2400" dirty="0" err="1" smtClean="0"/>
              <a:t>cartesian</a:t>
            </a:r>
            <a:r>
              <a:rPr lang="zh-CN" altLang="en-US" sz="2400" dirty="0" smtClean="0"/>
              <a:t>、</a:t>
            </a:r>
            <a:r>
              <a:rPr lang="en-US" sz="2400" dirty="0" err="1" smtClean="0"/>
              <a:t>sortByKey</a:t>
            </a:r>
            <a:r>
              <a:rPr lang="zh-CN" altLang="en-US" sz="2400" dirty="0" smtClean="0"/>
              <a:t>、</a:t>
            </a:r>
            <a:r>
              <a:rPr lang="en-US" sz="2400" dirty="0" err="1" smtClean="0"/>
              <a:t>mapValues</a:t>
            </a:r>
            <a:r>
              <a:rPr lang="zh-CN" altLang="en-US" sz="2400" dirty="0" smtClean="0"/>
              <a:t>等。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dirty="0" smtClean="0">
                <a:solidFill>
                  <a:srgbClr val="FF0000"/>
                </a:solidFill>
              </a:rPr>
              <a:t>动作</a:t>
            </a:r>
            <a:r>
              <a:rPr lang="en-US" altLang="zh-CN" sz="2400" dirty="0" smtClean="0">
                <a:solidFill>
                  <a:srgbClr val="FF0000"/>
                </a:solidFill>
              </a:rPr>
              <a:t>(Operation)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返回一个结果，包括</a:t>
            </a:r>
            <a:r>
              <a:rPr lang="en-US" sz="2400" dirty="0" smtClean="0"/>
              <a:t>collect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reduce</a:t>
            </a:r>
            <a:r>
              <a:rPr lang="zh-CN" altLang="en-US" sz="2400" dirty="0" smtClean="0"/>
              <a:t>、</a:t>
            </a:r>
            <a:r>
              <a:rPr lang="en-US" sz="2400" dirty="0" smtClean="0"/>
              <a:t> count</a:t>
            </a:r>
            <a:r>
              <a:rPr lang="zh-CN" altLang="en-US" sz="2400" dirty="0" smtClean="0"/>
              <a:t>、</a:t>
            </a:r>
            <a:r>
              <a:rPr lang="en-US" sz="2400" dirty="0" err="1" smtClean="0"/>
              <a:t>saveAs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countBy</a:t>
            </a:r>
            <a:r>
              <a:rPr lang="en-US" sz="2400" dirty="0" err="1" smtClean="0"/>
              <a:t>Key</a:t>
            </a:r>
            <a:r>
              <a:rPr lang="zh-CN" altLang="en-US" sz="2400" dirty="0" smtClean="0"/>
              <a:t>等</a:t>
            </a:r>
            <a:r>
              <a:rPr 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75</a:t>
            </a:fld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构造实例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2015677"/>
          </a:xfrm>
        </p:spPr>
        <p:txBody>
          <a:bodyPr/>
          <a:lstStyle/>
          <a:p>
            <a:r>
              <a:rPr lang="fr-FR" altLang="zh-CN" sz="2400" dirty="0" smtClean="0"/>
              <a:t>     </a:t>
            </a:r>
            <a:r>
              <a:rPr lang="fr-FR" altLang="zh-CN" sz="2400" dirty="0" err="1" smtClean="0"/>
              <a:t>cachedMsgs</a:t>
            </a:r>
            <a:r>
              <a:rPr lang="fr-FR" altLang="zh-CN" sz="2400" dirty="0" smtClean="0"/>
              <a:t>=</a:t>
            </a:r>
            <a:r>
              <a:rPr lang="fr-FR" altLang="zh-CN" sz="2400" dirty="0" err="1" smtClean="0"/>
              <a:t>textFile</a:t>
            </a:r>
            <a:r>
              <a:rPr lang="fr-FR" altLang="zh-CN" sz="2400" dirty="0" smtClean="0"/>
              <a:t>(...)</a:t>
            </a:r>
          </a:p>
          <a:p>
            <a:r>
              <a:rPr lang="fr-FR" altLang="zh-CN" sz="2400" dirty="0" smtClean="0"/>
              <a:t>                       .</a:t>
            </a:r>
            <a:r>
              <a:rPr lang="fr-FR" altLang="zh-CN" sz="2400" dirty="0" err="1" smtClean="0"/>
              <a:t>filter</a:t>
            </a:r>
            <a:r>
              <a:rPr lang="fr-FR" altLang="zh-CN" sz="2400" dirty="0" smtClean="0"/>
              <a:t>(_.contains(“</a:t>
            </a:r>
            <a:r>
              <a:rPr lang="fr-FR" altLang="zh-CN" sz="2400" dirty="0" err="1" smtClean="0"/>
              <a:t>error</a:t>
            </a:r>
            <a:r>
              <a:rPr lang="fr-FR" altLang="zh-CN" sz="2400" dirty="0" smtClean="0"/>
              <a:t>”))</a:t>
            </a:r>
          </a:p>
          <a:p>
            <a:r>
              <a:rPr lang="fr-FR" altLang="zh-CN" sz="2400" dirty="0" smtClean="0"/>
              <a:t>                       </a:t>
            </a:r>
            <a:r>
              <a:rPr lang="en-US" altLang="zh-CN" sz="2400" dirty="0" smtClean="0"/>
              <a:t>.map(_.split(‘\t’)(2))</a:t>
            </a:r>
          </a:p>
          <a:p>
            <a:r>
              <a:rPr lang="en-US" altLang="zh-CN" sz="2400" dirty="0" smtClean="0"/>
              <a:t>                       .cache()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76</a:t>
            </a:fld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3933056"/>
            <a:ext cx="8238100" cy="936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并行操作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Reduce:</a:t>
            </a:r>
            <a:r>
              <a:rPr lang="zh-CN" altLang="en-US" dirty="0" smtClean="0"/>
              <a:t>使用一个关联函数合并数据集里的元素，在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程序中产生结果。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Collect: </a:t>
            </a:r>
            <a:r>
              <a:rPr lang="zh-CN" altLang="en-US" dirty="0" smtClean="0"/>
              <a:t>将数据集里所有元素发送到</a:t>
            </a:r>
            <a:r>
              <a:rPr lang="en-US" altLang="zh-CN" dirty="0" smtClean="0"/>
              <a:t>driver</a:t>
            </a:r>
            <a:r>
              <a:rPr lang="zh-CN" altLang="en-US" dirty="0" smtClean="0"/>
              <a:t>程序。例如并行的更新一个数组：</a:t>
            </a:r>
            <a:r>
              <a:rPr lang="en-US" altLang="zh-CN" dirty="0" smtClean="0"/>
              <a:t>parallelize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map</a:t>
            </a:r>
            <a:r>
              <a:rPr lang="zh-CN" altLang="en-US" dirty="0" smtClean="0"/>
              <a:t>，然后</a:t>
            </a:r>
            <a:r>
              <a:rPr lang="en-US" altLang="zh-CN" dirty="0" smtClean="0"/>
              <a:t>collect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err="1" smtClean="0"/>
              <a:t>Foreach</a:t>
            </a:r>
            <a:r>
              <a:rPr lang="en-US" altLang="zh-CN" dirty="0" smtClean="0"/>
              <a:t>:</a:t>
            </a:r>
            <a:r>
              <a:rPr lang="zh-CN" altLang="en-US" dirty="0" smtClean="0"/>
              <a:t>用用户提供的函数遍历每一个元素。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77</a:t>
            </a:fld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惰性转换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altLang="zh-CN" sz="2400" dirty="0" smtClean="0"/>
              <a:t>RDD</a:t>
            </a:r>
            <a:r>
              <a:rPr lang="zh-CN" altLang="en-US" sz="2400" dirty="0" smtClean="0"/>
              <a:t>的所有转换操作都是</a:t>
            </a:r>
            <a:r>
              <a:rPr lang="en-US" altLang="zh-CN" sz="2400" dirty="0" smtClean="0"/>
              <a:t>lazy</a:t>
            </a:r>
            <a:r>
              <a:rPr lang="zh-CN" altLang="en-US" sz="2400" dirty="0" smtClean="0"/>
              <a:t>模式：即不会立刻计算结果，而只是简单的记住所有对数据集的转换操作；这些转换只有遇到</a:t>
            </a:r>
            <a:r>
              <a:rPr lang="en-US" altLang="zh-CN" sz="2400" dirty="0" smtClean="0"/>
              <a:t>action</a:t>
            </a:r>
            <a:r>
              <a:rPr lang="zh-CN" altLang="en-US" sz="2400" dirty="0" smtClean="0"/>
              <a:t>操作时才开始计算。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78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1475656" y="3429000"/>
            <a:ext cx="5256584" cy="720080"/>
          </a:xfrm>
          <a:prstGeom prst="wedgeRoundRectCallout">
            <a:avLst>
              <a:gd name="adj1" fmla="val -3258"/>
              <a:gd name="adj2" fmla="val -10637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sz="2400" dirty="0"/>
              <a:t> </a:t>
            </a:r>
            <a:r>
              <a:rPr lang="zh-CN" altLang="en-US" sz="2400" dirty="0"/>
              <a:t>这样的设计使得</a:t>
            </a:r>
            <a:r>
              <a:rPr lang="en-US" altLang="zh-CN" sz="2400" dirty="0"/>
              <a:t>Spark</a:t>
            </a:r>
            <a:r>
              <a:rPr lang="zh-CN" altLang="en-US" sz="2400" dirty="0"/>
              <a:t>更加的高效。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存储架构图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557338"/>
            <a:ext cx="8784976" cy="4823990"/>
          </a:xfrm>
        </p:spPr>
        <p:txBody>
          <a:bodyPr/>
          <a:lstStyle/>
          <a:p>
            <a:r>
              <a:rPr lang="en-US" altLang="zh-CN" sz="2400" dirty="0" smtClean="0"/>
              <a:t>RDD</a:t>
            </a:r>
            <a:r>
              <a:rPr lang="zh-CN" altLang="en-US" sz="2400" dirty="0" smtClean="0"/>
              <a:t>是一个分布式数据集，其数据可分布存储于多台机器。每个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的数据以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的形式存储于多台机器上。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79</a:t>
            </a:fld>
            <a:endParaRPr lang="zh-CN" alt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0541" y="2564904"/>
            <a:ext cx="7779891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Spark</a:t>
            </a:r>
            <a:r>
              <a:rPr lang="zh-CN" altLang="en-US" dirty="0"/>
              <a:t>核心概念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2807765"/>
          </a:xfrm>
        </p:spPr>
        <p:txBody>
          <a:bodyPr/>
          <a:lstStyle/>
          <a:p>
            <a:r>
              <a:rPr lang="zh-CN" altLang="en-US" sz="2400" dirty="0" smtClean="0"/>
              <a:t>从</a:t>
            </a:r>
            <a:r>
              <a:rPr lang="zh-CN" altLang="en-US" sz="2400" dirty="0"/>
              <a:t>编程的</a:t>
            </a:r>
            <a:r>
              <a:rPr lang="zh-CN" altLang="en-US" sz="2400" dirty="0" smtClean="0"/>
              <a:t>角度看</a:t>
            </a:r>
            <a:r>
              <a:rPr lang="zh-CN" altLang="en-US" sz="2400" dirty="0"/>
              <a:t>，</a:t>
            </a:r>
            <a:r>
              <a:rPr lang="en-US" altLang="zh-CN" sz="2400" dirty="0"/>
              <a:t>RDD</a:t>
            </a:r>
            <a:r>
              <a:rPr lang="zh-CN" altLang="en-US" sz="2400" dirty="0"/>
              <a:t>可以简单看成是一个数组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r>
              <a:rPr lang="zh-CN" altLang="en-US" sz="2400" dirty="0" smtClean="0"/>
              <a:t>或者</a:t>
            </a:r>
            <a:r>
              <a:rPr lang="zh-CN" altLang="en-US" sz="2400" dirty="0"/>
              <a:t>一</a:t>
            </a:r>
            <a:r>
              <a:rPr lang="zh-CN" altLang="en-US" sz="2400" dirty="0" smtClean="0"/>
              <a:t>个数据集合（提供了一些操作接口）。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b="1" dirty="0" smtClean="0"/>
              <a:t>和</a:t>
            </a:r>
            <a:r>
              <a:rPr lang="zh-CN" altLang="en-US" sz="2400" b="1" dirty="0"/>
              <a:t>普通数组的区别：</a:t>
            </a:r>
            <a:r>
              <a:rPr lang="en-US" altLang="zh-CN" sz="2400" dirty="0"/>
              <a:t>RDD</a:t>
            </a:r>
            <a:r>
              <a:rPr lang="zh-CN" altLang="en-US" sz="2400" dirty="0"/>
              <a:t>中的数据是分区存储的，不同分区的数据可以实际分布在不同的机器上，可以同时被并行处理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  <p:sp>
        <p:nvSpPr>
          <p:cNvPr id="6" name="圆角矩形标注 5"/>
          <p:cNvSpPr/>
          <p:nvPr/>
        </p:nvSpPr>
        <p:spPr>
          <a:xfrm>
            <a:off x="1907704" y="4184504"/>
            <a:ext cx="1224136" cy="612648"/>
          </a:xfrm>
          <a:prstGeom prst="wedgeRoundRectCallout">
            <a:avLst>
              <a:gd name="adj1" fmla="val -35938"/>
              <a:gd name="adj2" fmla="val -805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弹性？</a:t>
            </a:r>
            <a:endParaRPr lang="zh-CN" altLang="en-US" sz="2400" b="1" dirty="0"/>
          </a:p>
        </p:txBody>
      </p:sp>
      <p:sp>
        <p:nvSpPr>
          <p:cNvPr id="5" name="圆角矩形标注 4"/>
          <p:cNvSpPr/>
          <p:nvPr/>
        </p:nvSpPr>
        <p:spPr>
          <a:xfrm>
            <a:off x="2915816" y="4625841"/>
            <a:ext cx="3167323" cy="612648"/>
          </a:xfrm>
          <a:prstGeom prst="wedgeRoundRectCallout">
            <a:avLst>
              <a:gd name="adj1" fmla="val -35938"/>
              <a:gd name="adj2" fmla="val -805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分布式、并行处理</a:t>
            </a:r>
            <a:endParaRPr lang="zh-CN" altLang="en-US" sz="2400" b="1" dirty="0"/>
          </a:p>
        </p:txBody>
      </p:sp>
      <p:sp>
        <p:nvSpPr>
          <p:cNvPr id="7" name="圆角矩形标注 6"/>
          <p:cNvSpPr/>
          <p:nvPr/>
        </p:nvSpPr>
        <p:spPr>
          <a:xfrm>
            <a:off x="5580112" y="5301208"/>
            <a:ext cx="1440160" cy="612648"/>
          </a:xfrm>
          <a:prstGeom prst="wedgeRoundRectCallout">
            <a:avLst>
              <a:gd name="adj1" fmla="val -35938"/>
              <a:gd name="adj2" fmla="val -8059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可伸缩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91968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实现原理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557338"/>
            <a:ext cx="8568952" cy="4187825"/>
          </a:xfrm>
        </p:spPr>
        <p:txBody>
          <a:bodyPr/>
          <a:lstStyle/>
          <a:p>
            <a:r>
              <a:rPr lang="en-US" altLang="zh-CN" sz="2400" dirty="0" smtClean="0"/>
              <a:t>   </a:t>
            </a:r>
            <a:r>
              <a:rPr lang="zh-CN" altLang="en-US" sz="2400" dirty="0" smtClean="0"/>
              <a:t>每个</a:t>
            </a:r>
            <a:r>
              <a:rPr lang="en-US" altLang="zh-CN" sz="2400" dirty="0" smtClean="0"/>
              <a:t>Executor</a:t>
            </a:r>
            <a:r>
              <a:rPr lang="zh-CN" altLang="en-US" sz="2400" dirty="0" smtClean="0"/>
              <a:t>会启动一个</a:t>
            </a:r>
            <a:r>
              <a:rPr lang="en-US" altLang="zh-CN" sz="2400" dirty="0" err="1" smtClean="0"/>
              <a:t>BlockManagerSlave</a:t>
            </a:r>
            <a:r>
              <a:rPr lang="zh-CN" altLang="en-US" sz="2400" dirty="0" smtClean="0"/>
              <a:t>，并管理一部分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；而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的元数据由</a:t>
            </a:r>
            <a:r>
              <a:rPr lang="en-US" altLang="zh-CN" sz="2400" dirty="0" smtClean="0"/>
              <a:t>Driver</a:t>
            </a:r>
            <a:r>
              <a:rPr lang="zh-CN" altLang="en-US" sz="2400" dirty="0" smtClean="0"/>
              <a:t>节点的</a:t>
            </a:r>
            <a:r>
              <a:rPr lang="en-US" altLang="zh-CN" sz="2400" dirty="0" err="1" smtClean="0"/>
              <a:t>BlockManagerMaster</a:t>
            </a:r>
            <a:r>
              <a:rPr lang="zh-CN" altLang="en-US" sz="2400" dirty="0" smtClean="0"/>
              <a:t>保存。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BlockManagerSlave</a:t>
            </a:r>
            <a:r>
              <a:rPr lang="zh-CN" altLang="en-US" sz="2400" dirty="0" smtClean="0"/>
              <a:t>生成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后</a:t>
            </a:r>
            <a:r>
              <a:rPr lang="zh-CN" altLang="en-US" sz="2400" dirty="0" smtClean="0">
                <a:solidFill>
                  <a:srgbClr val="FF0000"/>
                </a:solidFill>
              </a:rPr>
              <a:t>向</a:t>
            </a:r>
            <a:r>
              <a:rPr lang="en-US" altLang="zh-CN" sz="2000" dirty="0" err="1" smtClean="0">
                <a:solidFill>
                  <a:srgbClr val="FF0000"/>
                </a:solidFill>
              </a:rPr>
              <a:t>BlockManagerMaster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注册</a:t>
            </a:r>
            <a:r>
              <a:rPr lang="zh-CN" altLang="en-US" sz="2400" dirty="0" smtClean="0"/>
              <a:t>该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</a:t>
            </a:r>
            <a:r>
              <a:rPr lang="en-US" altLang="zh-CN" sz="2400" dirty="0" err="1" smtClean="0"/>
              <a:t>BlockManagerMaster</a:t>
            </a:r>
            <a:r>
              <a:rPr lang="zh-CN" altLang="en-US" sz="2400" dirty="0" smtClean="0">
                <a:solidFill>
                  <a:srgbClr val="FF0000"/>
                </a:solidFill>
              </a:rPr>
              <a:t>管理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与</a:t>
            </a:r>
            <a:r>
              <a:rPr lang="en-US" altLang="zh-CN" sz="2400" dirty="0" smtClean="0">
                <a:solidFill>
                  <a:srgbClr val="FF0000"/>
                </a:solidFill>
              </a:rPr>
              <a:t>Block</a:t>
            </a:r>
            <a:r>
              <a:rPr lang="zh-CN" altLang="en-US" sz="2400" dirty="0" smtClean="0">
                <a:solidFill>
                  <a:srgbClr val="FF0000"/>
                </a:solidFill>
              </a:rPr>
              <a:t>的关系</a:t>
            </a:r>
            <a:r>
              <a:rPr lang="zh-CN" altLang="en-US" sz="2400" dirty="0" smtClean="0"/>
              <a:t>，当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不再需要存储时，向</a:t>
            </a:r>
            <a:r>
              <a:rPr lang="en-US" altLang="zh-CN" sz="2400" dirty="0" err="1" smtClean="0"/>
              <a:t>BlockManagerSlave</a:t>
            </a:r>
            <a:r>
              <a:rPr lang="zh-CN" altLang="en-US" sz="2400" dirty="0" smtClean="0"/>
              <a:t>发送指令删除相应的</a:t>
            </a:r>
            <a:r>
              <a:rPr lang="en-US" altLang="zh-CN" sz="2400" dirty="0" smtClean="0"/>
              <a:t>Block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80</a:t>
            </a:fld>
            <a:endParaRPr lang="zh-CN" altLang="en-US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cache</a:t>
            </a:r>
            <a:r>
              <a:rPr lang="zh-CN" altLang="en-US" dirty="0" smtClean="0"/>
              <a:t>（）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     RDD</a:t>
            </a:r>
            <a:r>
              <a:rPr lang="zh-CN" altLang="en-US" sz="2400" dirty="0" smtClean="0"/>
              <a:t>的转换过程中，并不是每个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都会存储，如果某个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会被重复使用，或者计算其代价很高，那么可以通过显示调用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提供的</a:t>
            </a:r>
            <a:r>
              <a:rPr lang="en-US" altLang="zh-CN" sz="2400" dirty="0" smtClean="0"/>
              <a:t>cache()</a:t>
            </a:r>
            <a:r>
              <a:rPr lang="zh-CN" altLang="en-US" sz="2400" dirty="0" smtClean="0"/>
              <a:t>方法，把该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存储下来。</a:t>
            </a:r>
          </a:p>
          <a:p>
            <a:r>
              <a:rPr lang="en-US" altLang="zh-CN" sz="2400" dirty="0" smtClean="0"/>
              <a:t>     </a:t>
            </a:r>
            <a:r>
              <a:rPr lang="en-US" altLang="zh-CN" sz="2400" dirty="0" smtClean="0">
                <a:solidFill>
                  <a:srgbClr val="FF0000"/>
                </a:solidFill>
              </a:rPr>
              <a:t>cache()</a:t>
            </a:r>
            <a:r>
              <a:rPr lang="zh-CN" altLang="en-US" sz="2400" dirty="0" smtClean="0">
                <a:solidFill>
                  <a:srgbClr val="FF0000"/>
                </a:solidFill>
              </a:rPr>
              <a:t>方法只是简单的把该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放到</a:t>
            </a:r>
            <a:r>
              <a:rPr lang="en-US" altLang="zh-CN" sz="2400" dirty="0" smtClean="0">
                <a:solidFill>
                  <a:srgbClr val="FF0000"/>
                </a:solidFill>
              </a:rPr>
              <a:t>cache</a:t>
            </a:r>
            <a:r>
              <a:rPr lang="zh-CN" altLang="en-US" sz="2400" dirty="0" smtClean="0">
                <a:solidFill>
                  <a:srgbClr val="FF0000"/>
                </a:solidFill>
              </a:rPr>
              <a:t>列表中。</a:t>
            </a:r>
            <a:r>
              <a:rPr lang="zh-CN" altLang="en-US" sz="2400" dirty="0" smtClean="0"/>
              <a:t>当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iterator</a:t>
            </a:r>
            <a:r>
              <a:rPr lang="zh-CN" altLang="en-US" sz="2400" dirty="0" smtClean="0">
                <a:solidFill>
                  <a:srgbClr val="FF0000"/>
                </a:solidFill>
              </a:rPr>
              <a:t>被调用时</a:t>
            </a:r>
            <a:r>
              <a:rPr lang="zh-CN" altLang="en-US" sz="2400" dirty="0" smtClean="0"/>
              <a:t>，通过</a:t>
            </a:r>
            <a:r>
              <a:rPr lang="en-US" altLang="zh-CN" sz="2400" dirty="0" err="1" smtClean="0"/>
              <a:t>CacheManager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计算出</a:t>
            </a:r>
            <a:r>
              <a:rPr lang="en-US" altLang="zh-CN" sz="2400" dirty="0" smtClean="0">
                <a:solidFill>
                  <a:srgbClr val="FF0000"/>
                </a:solidFill>
              </a:rPr>
              <a:t>RDD</a:t>
            </a:r>
            <a:r>
              <a:rPr lang="zh-CN" altLang="en-US" sz="2400" dirty="0" smtClean="0">
                <a:solidFill>
                  <a:srgbClr val="FF0000"/>
                </a:solidFill>
              </a:rPr>
              <a:t>并存储到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BlockManager</a:t>
            </a:r>
            <a:r>
              <a:rPr lang="zh-CN" altLang="en-US" sz="2400" dirty="0" smtClean="0">
                <a:solidFill>
                  <a:srgbClr val="FF0000"/>
                </a:solidFill>
              </a:rPr>
              <a:t>中</a:t>
            </a:r>
            <a:r>
              <a:rPr lang="zh-CN" altLang="en-US" sz="2400" dirty="0" smtClean="0"/>
              <a:t>，下次获取该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的数据时便可直接通过</a:t>
            </a:r>
            <a:r>
              <a:rPr lang="en-US" altLang="zh-CN" sz="2400" dirty="0" err="1" smtClean="0"/>
              <a:t>CacheManager</a:t>
            </a:r>
            <a:r>
              <a:rPr lang="zh-CN" altLang="en-US" sz="2400" dirty="0" smtClean="0"/>
              <a:t>从</a:t>
            </a:r>
            <a:r>
              <a:rPr lang="en-US" altLang="zh-CN" sz="2400" dirty="0" err="1" smtClean="0"/>
              <a:t>BlockManager</a:t>
            </a:r>
            <a:r>
              <a:rPr lang="zh-CN" altLang="en-US" sz="2400" dirty="0" smtClean="0"/>
              <a:t>读出。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81</a:t>
            </a:fld>
            <a:endParaRPr lang="zh-CN" altLang="en-US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557338"/>
            <a:ext cx="8712968" cy="4968006"/>
          </a:xfrm>
        </p:spPr>
        <p:txBody>
          <a:bodyPr/>
          <a:lstStyle/>
          <a:p>
            <a:r>
              <a:rPr lang="en-US" altLang="zh-CN" sz="2400" b="1" dirty="0" smtClean="0">
                <a:solidFill>
                  <a:srgbClr val="FF0000"/>
                </a:solidFill>
              </a:rPr>
              <a:t>map(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func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zh-CN" altLang="en-US" sz="2400" b="1" dirty="0" smtClean="0"/>
              <a:t>：</a:t>
            </a:r>
            <a:r>
              <a:rPr lang="zh-CN" altLang="en-US" sz="2400" dirty="0" smtClean="0"/>
              <a:t>数据集中的每个元素经过用户自定义的函数转换形成一个新的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，新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称为</a:t>
            </a:r>
            <a:r>
              <a:rPr lang="en-US" altLang="zh-CN" sz="2400" dirty="0" err="1" smtClean="0"/>
              <a:t>MappedRDD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sz="2000" dirty="0" smtClean="0"/>
              <a:t>object Map { def main(</a:t>
            </a:r>
            <a:r>
              <a:rPr lang="en-US" sz="2000" dirty="0" err="1" smtClean="0"/>
              <a:t>args</a:t>
            </a:r>
            <a:r>
              <a:rPr lang="en-US" sz="2000" dirty="0" smtClean="0"/>
              <a:t>: Array[String]) {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conf=new </a:t>
            </a:r>
            <a:r>
              <a:rPr lang="en-US" sz="2000" dirty="0" err="1" smtClean="0"/>
              <a:t>SparkConf</a:t>
            </a:r>
            <a:r>
              <a:rPr lang="en-US" sz="2000" dirty="0" smtClean="0"/>
              <a:t>().</a:t>
            </a:r>
            <a:r>
              <a:rPr lang="en-US" sz="2000" dirty="0" err="1" smtClean="0"/>
              <a:t>setMaster</a:t>
            </a:r>
            <a:r>
              <a:rPr lang="en-US" sz="2000" dirty="0" smtClean="0"/>
              <a:t>("local").</a:t>
            </a:r>
            <a:r>
              <a:rPr lang="en-US" sz="2000" dirty="0" err="1" smtClean="0"/>
              <a:t>setAppName</a:t>
            </a:r>
            <a:r>
              <a:rPr lang="en-US" sz="2000" dirty="0" smtClean="0"/>
              <a:t>("map")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sc = new </a:t>
            </a:r>
            <a:r>
              <a:rPr lang="en-US" sz="2000" dirty="0" err="1" smtClean="0"/>
              <a:t>SparkContext</a:t>
            </a:r>
            <a:r>
              <a:rPr lang="en-US" sz="2000" dirty="0" smtClean="0"/>
              <a:t>(conf)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</a:t>
            </a:r>
            <a:r>
              <a:rPr lang="en-US" sz="2000" dirty="0" err="1" smtClean="0"/>
              <a:t>rdd</a:t>
            </a:r>
            <a:r>
              <a:rPr lang="en-US" sz="2000" dirty="0" smtClean="0"/>
              <a:t> = </a:t>
            </a:r>
            <a:r>
              <a:rPr lang="en-US" sz="2000" dirty="0" err="1" smtClean="0"/>
              <a:t>sc.parallelize</a:t>
            </a:r>
            <a:r>
              <a:rPr lang="en-US" sz="2000" dirty="0" smtClean="0"/>
              <a:t>(1 to 10)  </a:t>
            </a:r>
            <a:r>
              <a:rPr lang="en-US" sz="2000" dirty="0" smtClean="0">
                <a:solidFill>
                  <a:srgbClr val="3366FF"/>
                </a:solidFill>
              </a:rPr>
              <a:t>//</a:t>
            </a:r>
            <a:r>
              <a:rPr lang="zh-CN" altLang="en-US" sz="2000" dirty="0" smtClean="0">
                <a:solidFill>
                  <a:srgbClr val="3366FF"/>
                </a:solidFill>
              </a:rPr>
              <a:t>创建</a:t>
            </a:r>
            <a:r>
              <a:rPr lang="en-US" sz="2000" dirty="0" smtClean="0">
                <a:solidFill>
                  <a:srgbClr val="3366FF"/>
                </a:solidFill>
              </a:rPr>
              <a:t>RDD</a:t>
            </a:r>
            <a:r>
              <a:rPr lang="zh-CN" altLang="en-US" sz="2000" dirty="0" smtClean="0">
                <a:solidFill>
                  <a:srgbClr val="3366FF"/>
                </a:solidFill>
              </a:rPr>
              <a:t>，包含</a:t>
            </a:r>
            <a:r>
              <a:rPr lang="en-US" altLang="zh-CN" sz="2000" dirty="0" smtClean="0">
                <a:solidFill>
                  <a:srgbClr val="3366FF"/>
                </a:solidFill>
              </a:rPr>
              <a:t>1-10</a:t>
            </a:r>
            <a:endParaRPr lang="en-US" sz="2000" dirty="0" smtClean="0">
              <a:solidFill>
                <a:srgbClr val="3366FF"/>
              </a:solidFill>
            </a:endParaRP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map = rdd.</a:t>
            </a:r>
            <a:r>
              <a:rPr lang="en-US" sz="2000" dirty="0" smtClean="0">
                <a:solidFill>
                  <a:srgbClr val="FF0000"/>
                </a:solidFill>
              </a:rPr>
              <a:t>map</a:t>
            </a:r>
            <a:r>
              <a:rPr lang="en-US" sz="2000" dirty="0" smtClean="0"/>
              <a:t>(_*2)             </a:t>
            </a:r>
            <a:r>
              <a:rPr lang="en-US" sz="2000" dirty="0" smtClean="0">
                <a:solidFill>
                  <a:srgbClr val="3366FF"/>
                </a:solidFill>
              </a:rPr>
              <a:t>//</a:t>
            </a:r>
            <a:r>
              <a:rPr lang="zh-CN" altLang="en-US" sz="2000" dirty="0" smtClean="0">
                <a:solidFill>
                  <a:srgbClr val="3366FF"/>
                </a:solidFill>
              </a:rPr>
              <a:t>对</a:t>
            </a:r>
            <a:r>
              <a:rPr lang="en-US" sz="2000" dirty="0" smtClean="0">
                <a:solidFill>
                  <a:srgbClr val="3366FF"/>
                </a:solidFill>
              </a:rPr>
              <a:t>RDD</a:t>
            </a:r>
            <a:r>
              <a:rPr lang="zh-CN" altLang="en-US" sz="2000" dirty="0" smtClean="0">
                <a:solidFill>
                  <a:srgbClr val="3366FF"/>
                </a:solidFill>
              </a:rPr>
              <a:t>中的每个元素都乘于</a:t>
            </a:r>
            <a:r>
              <a:rPr lang="en-US" altLang="zh-CN" sz="2000" dirty="0" smtClean="0">
                <a:solidFill>
                  <a:srgbClr val="3366FF"/>
                </a:solidFill>
              </a:rPr>
              <a:t>2</a:t>
            </a:r>
          </a:p>
          <a:p>
            <a:r>
              <a:rPr lang="en-US" altLang="zh-CN" sz="2000" dirty="0" smtClean="0"/>
              <a:t>    </a:t>
            </a:r>
            <a:r>
              <a:rPr lang="en-US" sz="2000" dirty="0" err="1" smtClean="0"/>
              <a:t>map.foreach</a:t>
            </a:r>
            <a:r>
              <a:rPr lang="en-US" sz="2000" dirty="0" smtClean="0"/>
              <a:t>(x =&gt; print(x+" "))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sc.stop</a:t>
            </a:r>
            <a:r>
              <a:rPr lang="en-US" sz="2000" dirty="0" smtClean="0"/>
              <a:t>()</a:t>
            </a:r>
          </a:p>
          <a:p>
            <a:r>
              <a:rPr lang="en-US" sz="2000" dirty="0" smtClean="0"/>
              <a:t>  }</a:t>
            </a:r>
          </a:p>
          <a:p>
            <a:r>
              <a:rPr lang="en-US" sz="2000" dirty="0" smtClean="0"/>
              <a:t>}     //</a:t>
            </a:r>
            <a:r>
              <a:rPr lang="zh-CN" altLang="en-US" sz="2000" dirty="0" smtClean="0"/>
              <a:t>输出：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6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8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10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14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18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20</a:t>
            </a:r>
            <a:endParaRPr lang="en-US" sz="2000" dirty="0" smtClean="0"/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82</a:t>
            </a:fld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647526"/>
          </a:xfrm>
        </p:spPr>
        <p:txBody>
          <a:bodyPr/>
          <a:lstStyle/>
          <a:p>
            <a:r>
              <a:rPr lang="en-US" altLang="zh-CN" dirty="0" smtClean="0"/>
              <a:t>Map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83</a:t>
            </a:fld>
            <a:endParaRPr lang="zh-CN" altLang="en-US"/>
          </a:p>
        </p:txBody>
      </p:sp>
      <p:pic>
        <p:nvPicPr>
          <p:cNvPr id="51202" name="Picture 2" descr="http://images2015.cnblogs.com/blog/776259/201604/776259-20160410013320031-1234218566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6033" y="2132856"/>
            <a:ext cx="5284279" cy="41044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 err="1" smtClean="0">
                <a:solidFill>
                  <a:srgbClr val="FF0000"/>
                </a:solidFill>
              </a:rPr>
              <a:t>flatMap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(</a:t>
            </a:r>
            <a:r>
              <a:rPr lang="en-US" altLang="zh-CN" sz="2400" b="1" dirty="0" err="1" smtClean="0">
                <a:solidFill>
                  <a:srgbClr val="FF0000"/>
                </a:solidFill>
              </a:rPr>
              <a:t>func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)</a:t>
            </a:r>
            <a:r>
              <a:rPr lang="en-US" altLang="zh-CN" sz="2400" b="1" dirty="0" smtClean="0"/>
              <a:t>:</a:t>
            </a:r>
            <a:r>
              <a:rPr lang="zh-CN" altLang="en-US" sz="2400" dirty="0" smtClean="0"/>
              <a:t>与</a:t>
            </a:r>
            <a:r>
              <a:rPr lang="en-US" altLang="zh-CN" sz="2400" dirty="0" smtClean="0"/>
              <a:t>map</a:t>
            </a:r>
            <a:r>
              <a:rPr lang="zh-CN" altLang="en-US" sz="2400" dirty="0" smtClean="0"/>
              <a:t>类似，但每个元素输入项都可以被</a:t>
            </a:r>
            <a:r>
              <a:rPr lang="zh-CN" altLang="en-US" sz="2400" dirty="0" smtClean="0">
                <a:solidFill>
                  <a:srgbClr val="FF0000"/>
                </a:solidFill>
              </a:rPr>
              <a:t>映射到</a:t>
            </a:r>
            <a:r>
              <a:rPr lang="en-US" altLang="zh-CN" sz="2400" dirty="0" smtClean="0">
                <a:solidFill>
                  <a:srgbClr val="FF0000"/>
                </a:solidFill>
              </a:rPr>
              <a:t>0</a:t>
            </a:r>
            <a:r>
              <a:rPr lang="zh-CN" altLang="en-US" sz="2400" dirty="0" smtClean="0">
                <a:solidFill>
                  <a:srgbClr val="FF0000"/>
                </a:solidFill>
              </a:rPr>
              <a:t>个或多个</a:t>
            </a:r>
            <a:r>
              <a:rPr lang="zh-CN" altLang="en-US" sz="2400" dirty="0" smtClean="0"/>
              <a:t>的输出项，最终将结果</a:t>
            </a:r>
            <a:r>
              <a:rPr lang="zh-CN" altLang="en-US" sz="2400" dirty="0" smtClean="0">
                <a:solidFill>
                  <a:srgbClr val="FF0000"/>
                </a:solidFill>
              </a:rPr>
              <a:t>”扁平化“后输出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sz="2400" dirty="0" smtClean="0"/>
              <a:t>   </a:t>
            </a:r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rdd</a:t>
            </a:r>
            <a:r>
              <a:rPr lang="en-US" sz="2400" dirty="0" smtClean="0"/>
              <a:t> = </a:t>
            </a:r>
            <a:r>
              <a:rPr lang="en-US" sz="2400" dirty="0" err="1" smtClean="0"/>
              <a:t>sc.parallelize</a:t>
            </a:r>
            <a:r>
              <a:rPr lang="en-US" sz="2400" dirty="0" smtClean="0"/>
              <a:t>(1 to 5)</a:t>
            </a:r>
          </a:p>
          <a:p>
            <a:r>
              <a:rPr lang="en-US" sz="2400" dirty="0" smtClean="0"/>
              <a:t>   </a:t>
            </a:r>
            <a:r>
              <a:rPr lang="en-US" sz="2400" dirty="0" err="1" smtClean="0"/>
              <a:t>val</a:t>
            </a:r>
            <a:r>
              <a:rPr lang="en-US" sz="2400" dirty="0" smtClean="0"/>
              <a:t> fm = </a:t>
            </a:r>
            <a:r>
              <a:rPr lang="en-US" sz="2400" dirty="0" err="1" smtClean="0"/>
              <a:t>rdd.</a:t>
            </a:r>
            <a:r>
              <a:rPr lang="en-US" sz="2400" dirty="0" err="1" smtClean="0">
                <a:solidFill>
                  <a:srgbClr val="FF0000"/>
                </a:solidFill>
              </a:rPr>
              <a:t>flatMap</a:t>
            </a:r>
            <a:r>
              <a:rPr lang="en-US" sz="2400" dirty="0" smtClean="0"/>
              <a:t>(</a:t>
            </a:r>
            <a:r>
              <a:rPr lang="en-US" sz="2400" dirty="0" smtClean="0">
                <a:solidFill>
                  <a:srgbClr val="FF0000"/>
                </a:solidFill>
              </a:rPr>
              <a:t>x =&gt; (1 to x)</a:t>
            </a:r>
            <a:r>
              <a:rPr lang="en-US" sz="2400" dirty="0" smtClean="0"/>
              <a:t>).collect()</a:t>
            </a:r>
          </a:p>
          <a:p>
            <a:r>
              <a:rPr lang="en-US" sz="2400" dirty="0" smtClean="0"/>
              <a:t>   </a:t>
            </a:r>
            <a:r>
              <a:rPr lang="en-US" sz="2400" dirty="0" err="1" smtClean="0"/>
              <a:t>fm.foreach</a:t>
            </a:r>
            <a:r>
              <a:rPr lang="en-US" sz="2400" dirty="0" smtClean="0"/>
              <a:t>( x =&gt; print(x + " "))</a:t>
            </a:r>
          </a:p>
          <a:p>
            <a:endParaRPr lang="en-US" sz="2400" dirty="0" smtClean="0"/>
          </a:p>
          <a:p>
            <a:r>
              <a:rPr lang="zh-CN" altLang="en-US" sz="2400" dirty="0" smtClean="0"/>
              <a:t>输出：</a:t>
            </a:r>
            <a:r>
              <a:rPr lang="en-US" altLang="zh-CN" sz="2400" dirty="0" smtClean="0"/>
              <a:t>1 1 2 1 2 3 1 2 3 4 1 2 3 4 5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84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647526"/>
          </a:xfrm>
        </p:spPr>
        <p:txBody>
          <a:bodyPr/>
          <a:lstStyle/>
          <a:p>
            <a:r>
              <a:rPr lang="zh-CN" altLang="en-US" b="1" dirty="0" smtClean="0"/>
              <a:t>上例中</a:t>
            </a:r>
            <a:r>
              <a:rPr lang="en-US" altLang="zh-CN" b="1" dirty="0" err="1" smtClean="0"/>
              <a:t>flatMap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85</a:t>
            </a:fld>
            <a:endParaRPr lang="zh-CN" altLang="en-US"/>
          </a:p>
        </p:txBody>
      </p:sp>
      <p:pic>
        <p:nvPicPr>
          <p:cNvPr id="49154" name="Picture 2" descr="http://images2015.cnblogs.com/blog/776259/201604/776259-20160410014620703-150503082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2276872"/>
            <a:ext cx="5188922" cy="4032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95998"/>
          </a:xfrm>
        </p:spPr>
        <p:txBody>
          <a:bodyPr/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mapPartitions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</a:rPr>
              <a:t>func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与</a:t>
            </a:r>
            <a:r>
              <a:rPr lang="en-US" sz="2400" dirty="0" smtClean="0"/>
              <a:t>map</a:t>
            </a:r>
            <a:r>
              <a:rPr lang="zh-CN" altLang="en-US" sz="2400" dirty="0" smtClean="0"/>
              <a:t>类似</a:t>
            </a:r>
            <a:r>
              <a:rPr lang="en-US" sz="2400" dirty="0" smtClean="0"/>
              <a:t>，map</a:t>
            </a:r>
            <a:r>
              <a:rPr lang="zh-CN" altLang="en-US" sz="2400" dirty="0" smtClean="0"/>
              <a:t>作用于每个分区的每个元素，而</a:t>
            </a:r>
            <a:r>
              <a:rPr lang="en-US" sz="2400" dirty="0" err="1" smtClean="0"/>
              <a:t>mapPartitions</a:t>
            </a:r>
            <a:r>
              <a:rPr lang="zh-CN" altLang="en-US" sz="2400" dirty="0" smtClean="0">
                <a:solidFill>
                  <a:srgbClr val="FF0000"/>
                </a:solidFill>
              </a:rPr>
              <a:t>作用于每个分区</a:t>
            </a:r>
            <a:r>
              <a:rPr lang="zh-CN" altLang="en-US" sz="2400" dirty="0" smtClean="0"/>
              <a:t>。</a:t>
            </a:r>
          </a:p>
          <a:p>
            <a:r>
              <a:rPr lang="en-US" sz="2400" dirty="0" smtClean="0"/>
              <a:t>     </a:t>
            </a:r>
            <a:r>
              <a:rPr lang="zh-CN" altLang="en-US" sz="2400" dirty="0" smtClean="0"/>
              <a:t>假设有</a:t>
            </a:r>
            <a:r>
              <a:rPr lang="en-US" sz="2400" dirty="0" smtClean="0"/>
              <a:t>N</a:t>
            </a:r>
            <a:r>
              <a:rPr lang="zh-CN" altLang="en-US" sz="2400" dirty="0" smtClean="0"/>
              <a:t>个元素，有</a:t>
            </a:r>
            <a:r>
              <a:rPr lang="en-US" sz="2400" dirty="0" smtClean="0"/>
              <a:t>M</a:t>
            </a:r>
            <a:r>
              <a:rPr lang="zh-CN" altLang="en-US" sz="2400" dirty="0" smtClean="0"/>
              <a:t>个分区，则</a:t>
            </a:r>
            <a:r>
              <a:rPr lang="en-US" sz="2400" dirty="0" smtClean="0"/>
              <a:t>map</a:t>
            </a:r>
            <a:r>
              <a:rPr lang="zh-CN" altLang="en-US" sz="2400" dirty="0" smtClean="0"/>
              <a:t>的函数的将被调用</a:t>
            </a:r>
            <a:r>
              <a:rPr lang="en-US" sz="2400" dirty="0" smtClean="0"/>
              <a:t>N</a:t>
            </a:r>
            <a:r>
              <a:rPr lang="zh-CN" altLang="en-US" sz="2400" dirty="0" smtClean="0"/>
              <a:t>次</a:t>
            </a:r>
            <a:r>
              <a:rPr lang="en-US" altLang="zh-CN" sz="2400" dirty="0" smtClean="0"/>
              <a:t>,</a:t>
            </a:r>
            <a:r>
              <a:rPr lang="en-US" sz="2400" dirty="0" err="1" smtClean="0"/>
              <a:t>mapPartitions</a:t>
            </a:r>
            <a:r>
              <a:rPr lang="zh-CN" altLang="en-US" sz="2400" dirty="0" smtClean="0"/>
              <a:t>被调用</a:t>
            </a:r>
            <a:r>
              <a:rPr lang="en-US" sz="2400" dirty="0" smtClean="0"/>
              <a:t>M</a:t>
            </a:r>
            <a:r>
              <a:rPr lang="zh-CN" altLang="en-US" sz="2400" dirty="0" smtClean="0"/>
              <a:t>次。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zh-CN" altLang="en-US" sz="2400" dirty="0" smtClean="0">
                <a:solidFill>
                  <a:srgbClr val="3366FF"/>
                </a:solidFill>
              </a:rPr>
              <a:t>当在映射的过程中不断的创建对象时（比如当向数据库写入数据）使用</a:t>
            </a:r>
            <a:r>
              <a:rPr lang="en-US" sz="2400" dirty="0" err="1" smtClean="0">
                <a:solidFill>
                  <a:srgbClr val="3366FF"/>
                </a:solidFill>
              </a:rPr>
              <a:t>mapPartitions</a:t>
            </a:r>
            <a:r>
              <a:rPr lang="zh-CN" altLang="en-US" sz="2400" dirty="0" smtClean="0">
                <a:solidFill>
                  <a:srgbClr val="3366FF"/>
                </a:solidFill>
              </a:rPr>
              <a:t>可以比</a:t>
            </a:r>
            <a:r>
              <a:rPr lang="en-US" sz="2400" dirty="0" smtClean="0">
                <a:solidFill>
                  <a:srgbClr val="3366FF"/>
                </a:solidFill>
              </a:rPr>
              <a:t>map</a:t>
            </a:r>
            <a:r>
              <a:rPr lang="zh-CN" altLang="en-US" sz="2400" dirty="0" smtClean="0">
                <a:solidFill>
                  <a:srgbClr val="3366FF"/>
                </a:solidFill>
              </a:rPr>
              <a:t>的效率高。例如使用</a:t>
            </a:r>
            <a:r>
              <a:rPr lang="en-US" sz="2400" dirty="0" smtClean="0">
                <a:solidFill>
                  <a:srgbClr val="3366FF"/>
                </a:solidFill>
              </a:rPr>
              <a:t>map</a:t>
            </a:r>
            <a:r>
              <a:rPr lang="zh-CN" altLang="en-US" sz="2400" dirty="0" smtClean="0">
                <a:solidFill>
                  <a:srgbClr val="3366FF"/>
                </a:solidFill>
              </a:rPr>
              <a:t>要为每个元素创建</a:t>
            </a:r>
            <a:r>
              <a:rPr lang="en-US" sz="2400" dirty="0" smtClean="0">
                <a:solidFill>
                  <a:srgbClr val="3366FF"/>
                </a:solidFill>
              </a:rPr>
              <a:t>connection</a:t>
            </a:r>
            <a:r>
              <a:rPr lang="zh-CN" altLang="en-US" sz="2400" dirty="0" smtClean="0">
                <a:solidFill>
                  <a:srgbClr val="3366FF"/>
                </a:solidFill>
              </a:rPr>
              <a:t>对象，而</a:t>
            </a:r>
            <a:r>
              <a:rPr lang="en-US" sz="2400" dirty="0" err="1" smtClean="0">
                <a:solidFill>
                  <a:srgbClr val="3366FF"/>
                </a:solidFill>
              </a:rPr>
              <a:t>mapPartitions</a:t>
            </a:r>
            <a:r>
              <a:rPr lang="zh-CN" altLang="en-US" sz="2400" dirty="0" smtClean="0">
                <a:solidFill>
                  <a:srgbClr val="3366FF"/>
                </a:solidFill>
              </a:rPr>
              <a:t>只为每个分区创建</a:t>
            </a:r>
            <a:r>
              <a:rPr lang="en-US" sz="2400" dirty="0" err="1" smtClean="0">
                <a:solidFill>
                  <a:srgbClr val="3366FF"/>
                </a:solidFill>
              </a:rPr>
              <a:t>connetcion</a:t>
            </a:r>
            <a:r>
              <a:rPr lang="zh-CN" altLang="en-US" sz="2400" dirty="0" smtClean="0">
                <a:solidFill>
                  <a:srgbClr val="3366FF"/>
                </a:solidFill>
              </a:rPr>
              <a:t>对象。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en-US" sz="2400" dirty="0" smtClean="0"/>
              <a:t>     </a:t>
            </a:r>
            <a:r>
              <a:rPr lang="en-US" sz="2400" dirty="0" err="1" smtClean="0"/>
              <a:t>func</a:t>
            </a:r>
            <a:r>
              <a:rPr lang="zh-CN" altLang="en-US" sz="2400" dirty="0" smtClean="0"/>
              <a:t>的类型：</a:t>
            </a:r>
            <a:r>
              <a:rPr lang="en-US" sz="2400" dirty="0" err="1" smtClean="0"/>
              <a:t>Iterator</a:t>
            </a:r>
            <a:r>
              <a:rPr lang="en-US" sz="2400" dirty="0" smtClean="0"/>
              <a:t>[T] =&gt; </a:t>
            </a:r>
            <a:r>
              <a:rPr lang="en-US" sz="2400" dirty="0" err="1" smtClean="0"/>
              <a:t>Iterator</a:t>
            </a:r>
            <a:r>
              <a:rPr lang="en-US" sz="2400" dirty="0" smtClean="0"/>
              <a:t>[U]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86</a:t>
            </a:fld>
            <a:endParaRPr lang="zh-CN" altLang="en-US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557338"/>
            <a:ext cx="8568952" cy="5040014"/>
          </a:xfrm>
        </p:spPr>
        <p:txBody>
          <a:bodyPr/>
          <a:lstStyle/>
          <a:p>
            <a:r>
              <a:rPr lang="en-US" sz="2000" dirty="0" smtClean="0"/>
              <a:t>def </a:t>
            </a:r>
            <a:r>
              <a:rPr lang="en-US" sz="2000" dirty="0" err="1" smtClean="0"/>
              <a:t>partitionsFun</a:t>
            </a:r>
            <a:r>
              <a:rPr lang="en-US" sz="2000" dirty="0" smtClean="0"/>
              <a:t>(/*index : </a:t>
            </a:r>
            <a:r>
              <a:rPr lang="en-US" sz="2000" dirty="0" err="1" smtClean="0"/>
              <a:t>Int</a:t>
            </a:r>
            <a:r>
              <a:rPr lang="en-US" sz="2000" dirty="0" smtClean="0"/>
              <a:t>,*/</a:t>
            </a:r>
            <a:r>
              <a:rPr lang="en-US" sz="2000" dirty="0" err="1" smtClean="0"/>
              <a:t>iter</a:t>
            </a:r>
            <a:r>
              <a:rPr lang="en-US" sz="2000" dirty="0" smtClean="0"/>
              <a:t>: </a:t>
            </a:r>
            <a:r>
              <a:rPr lang="en-US" sz="2000" dirty="0" err="1" smtClean="0"/>
              <a:t>Iterator</a:t>
            </a:r>
            <a:r>
              <a:rPr lang="en-US" sz="2000" dirty="0" smtClean="0"/>
              <a:t>[(</a:t>
            </a:r>
            <a:r>
              <a:rPr lang="en-US" sz="2000" dirty="0" err="1" smtClean="0"/>
              <a:t>String,String</a:t>
            </a:r>
            <a:r>
              <a:rPr lang="en-US" sz="2000" dirty="0" smtClean="0"/>
              <a:t>)]) : </a:t>
            </a:r>
            <a:r>
              <a:rPr lang="en-US" sz="2000" dirty="0" err="1" smtClean="0"/>
              <a:t>Iterator</a:t>
            </a:r>
            <a:r>
              <a:rPr lang="en-US" sz="2000" dirty="0" smtClean="0"/>
              <a:t>[String] = {//</a:t>
            </a:r>
            <a:r>
              <a:rPr lang="zh-CN" altLang="en-US" sz="2000" dirty="0" smtClean="0"/>
              <a:t>输出所有女性的姓名</a:t>
            </a:r>
            <a:endParaRPr lang="en-US" sz="2000" dirty="0" smtClean="0"/>
          </a:p>
          <a:p>
            <a:r>
              <a:rPr lang="en-US" sz="2000" dirty="0" smtClean="0"/>
              <a:t>   </a:t>
            </a:r>
            <a:r>
              <a:rPr lang="en-US" sz="2000" dirty="0" err="1" smtClean="0"/>
              <a:t>var</a:t>
            </a:r>
            <a:r>
              <a:rPr lang="en-US" sz="2000" dirty="0" smtClean="0"/>
              <a:t> woman = List[String]()</a:t>
            </a:r>
          </a:p>
          <a:p>
            <a:r>
              <a:rPr lang="en-US" sz="2000" dirty="0" smtClean="0"/>
              <a:t>   while (</a:t>
            </a:r>
            <a:r>
              <a:rPr lang="en-US" sz="2000" dirty="0" err="1" smtClean="0"/>
              <a:t>iter.hasNext</a:t>
            </a:r>
            <a:r>
              <a:rPr lang="en-US" sz="2000" dirty="0" smtClean="0"/>
              <a:t>){</a:t>
            </a:r>
          </a:p>
          <a:p>
            <a:r>
              <a:rPr lang="en-US" sz="2000" dirty="0" smtClean="0"/>
              <a:t>  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next = </a:t>
            </a:r>
            <a:r>
              <a:rPr lang="en-US" sz="2000" dirty="0" err="1" smtClean="0"/>
              <a:t>iter.next</a:t>
            </a:r>
            <a:r>
              <a:rPr lang="en-US" sz="2000" dirty="0" smtClean="0"/>
              <a:t>()</a:t>
            </a:r>
          </a:p>
          <a:p>
            <a:r>
              <a:rPr lang="en-US" sz="2000" dirty="0" smtClean="0"/>
              <a:t>      next match {</a:t>
            </a:r>
          </a:p>
          <a:p>
            <a:r>
              <a:rPr lang="en-US" sz="2000" dirty="0" smtClean="0"/>
              <a:t>         case (_,"female") =&gt; woman</a:t>
            </a:r>
          </a:p>
          <a:p>
            <a:r>
              <a:rPr lang="en-US" sz="2000" dirty="0" smtClean="0"/>
              <a:t>            = /*"["+index+"]"+*/next._1 :: woman</a:t>
            </a:r>
          </a:p>
          <a:p>
            <a:r>
              <a:rPr lang="en-US" sz="2000" dirty="0" smtClean="0"/>
              <a:t>         case _ =&gt;</a:t>
            </a:r>
          </a:p>
          <a:p>
            <a:r>
              <a:rPr lang="en-US" sz="2000" dirty="0" smtClean="0"/>
              <a:t>      }</a:t>
            </a:r>
          </a:p>
          <a:p>
            <a:r>
              <a:rPr lang="en-US" sz="2000" dirty="0" smtClean="0"/>
              <a:t>    }</a:t>
            </a:r>
          </a:p>
          <a:p>
            <a:r>
              <a:rPr lang="en-US" sz="2000" dirty="0" smtClean="0"/>
              <a:t>    return  </a:t>
            </a:r>
            <a:r>
              <a:rPr lang="en-US" sz="2000" dirty="0" err="1" smtClean="0"/>
              <a:t>woman.iterator</a:t>
            </a:r>
            <a:r>
              <a:rPr lang="en-US" sz="2000" dirty="0" smtClean="0"/>
              <a:t>  }</a:t>
            </a:r>
          </a:p>
          <a:p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87</a:t>
            </a:fld>
            <a:endParaRPr lang="zh-CN" altLang="en-US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2629" y="1326431"/>
            <a:ext cx="8183562" cy="4968006"/>
          </a:xfrm>
        </p:spPr>
        <p:txBody>
          <a:bodyPr/>
          <a:lstStyle/>
          <a:p>
            <a:r>
              <a:rPr lang="en-US" sz="2000" dirty="0" smtClean="0"/>
              <a:t>def main(</a:t>
            </a:r>
            <a:r>
              <a:rPr lang="en-US" sz="2000" dirty="0" err="1" smtClean="0"/>
              <a:t>args</a:t>
            </a:r>
            <a:r>
              <a:rPr lang="en-US" sz="2000" dirty="0" smtClean="0"/>
              <a:t>: Array[String]) {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conf =new </a:t>
            </a:r>
            <a:r>
              <a:rPr lang="en-US" sz="2000" dirty="0" err="1" smtClean="0"/>
              <a:t>SparkConf</a:t>
            </a:r>
            <a:r>
              <a:rPr lang="en-US" sz="2000" dirty="0" smtClean="0"/>
              <a:t>().</a:t>
            </a:r>
            <a:r>
              <a:rPr lang="en-US" sz="2000" dirty="0" err="1" smtClean="0"/>
              <a:t>setMaster</a:t>
            </a:r>
            <a:r>
              <a:rPr lang="en-US" sz="2000" dirty="0" smtClean="0"/>
              <a:t>("local")</a:t>
            </a:r>
          </a:p>
          <a:p>
            <a:r>
              <a:rPr lang="en-US" sz="2000" dirty="0" smtClean="0"/>
              <a:t>        .</a:t>
            </a:r>
            <a:r>
              <a:rPr lang="en-US" sz="2000" dirty="0" err="1" smtClean="0"/>
              <a:t>setAppName</a:t>
            </a:r>
            <a:r>
              <a:rPr lang="en-US" sz="2000" dirty="0" smtClean="0"/>
              <a:t>("</a:t>
            </a:r>
            <a:r>
              <a:rPr lang="en-US" sz="2000" dirty="0" err="1" smtClean="0"/>
              <a:t>mappartitions</a:t>
            </a:r>
            <a:r>
              <a:rPr lang="en-US" sz="2000" dirty="0" smtClean="0"/>
              <a:t>")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sc = new </a:t>
            </a:r>
            <a:r>
              <a:rPr lang="en-US" sz="2000" dirty="0" err="1" smtClean="0"/>
              <a:t>SparkContext</a:t>
            </a:r>
            <a:r>
              <a:rPr lang="en-US" sz="2000" dirty="0" smtClean="0"/>
              <a:t>(conf)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</a:t>
            </a:r>
            <a:r>
              <a:rPr lang="en-US" sz="2000" dirty="0" err="1" smtClean="0"/>
              <a:t>l</a:t>
            </a:r>
            <a:r>
              <a:rPr lang="en-US" altLang="zh-CN" sz="2000" dirty="0" err="1" smtClean="0"/>
              <a:t>i</a:t>
            </a:r>
            <a:r>
              <a:rPr lang="en-US" sz="2000" dirty="0" smtClean="0"/>
              <a:t> = List(("</a:t>
            </a:r>
            <a:r>
              <a:rPr lang="en-US" sz="2000" dirty="0" err="1" smtClean="0"/>
              <a:t>kpop","female</a:t>
            </a:r>
            <a:r>
              <a:rPr lang="en-US" sz="2000" dirty="0" smtClean="0"/>
              <a:t>"),("</a:t>
            </a:r>
            <a:r>
              <a:rPr lang="en-US" sz="2000" dirty="0" err="1" smtClean="0"/>
              <a:t>zorro","male</a:t>
            </a:r>
            <a:r>
              <a:rPr lang="en-US" sz="2000" dirty="0" smtClean="0"/>
              <a:t>"),</a:t>
            </a:r>
          </a:p>
          <a:p>
            <a:r>
              <a:rPr lang="en-US" sz="2000" dirty="0" smtClean="0"/>
              <a:t>       ("</a:t>
            </a:r>
            <a:r>
              <a:rPr lang="en-US" sz="2000" dirty="0" err="1" smtClean="0"/>
              <a:t>mobin","male</a:t>
            </a:r>
            <a:r>
              <a:rPr lang="en-US" sz="2000" dirty="0" smtClean="0"/>
              <a:t>"),("</a:t>
            </a:r>
            <a:r>
              <a:rPr lang="en-US" sz="2000" dirty="0" err="1" smtClean="0"/>
              <a:t>lucy","female</a:t>
            </a:r>
            <a:r>
              <a:rPr lang="en-US" sz="2000" dirty="0" smtClean="0"/>
              <a:t>"))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</a:t>
            </a:r>
            <a:r>
              <a:rPr lang="en-US" sz="2000" dirty="0" err="1" smtClean="0">
                <a:solidFill>
                  <a:srgbClr val="FF0000"/>
                </a:solidFill>
              </a:rPr>
              <a:t>rdd</a:t>
            </a:r>
            <a:r>
              <a:rPr lang="en-US" sz="2000" dirty="0" smtClean="0">
                <a:solidFill>
                  <a:srgbClr val="FF0000"/>
                </a:solidFill>
              </a:rPr>
              <a:t> = </a:t>
            </a:r>
            <a:r>
              <a:rPr lang="en-US" sz="2000" dirty="0" err="1" smtClean="0">
                <a:solidFill>
                  <a:srgbClr val="FF0000"/>
                </a:solidFill>
              </a:rPr>
              <a:t>sc.parallelize</a:t>
            </a:r>
            <a:r>
              <a:rPr lang="en-US" sz="2000" dirty="0" smtClean="0">
                <a:solidFill>
                  <a:srgbClr val="FF0000"/>
                </a:solidFill>
              </a:rPr>
              <a:t>(l</a:t>
            </a:r>
            <a:r>
              <a:rPr lang="en-US" altLang="zh-CN" sz="2000" dirty="0" smtClean="0">
                <a:solidFill>
                  <a:srgbClr val="FF0000"/>
                </a:solidFill>
              </a:rPr>
              <a:t>i</a:t>
            </a:r>
            <a:r>
              <a:rPr lang="en-US" sz="2000" dirty="0" smtClean="0">
                <a:solidFill>
                  <a:srgbClr val="FF0000"/>
                </a:solidFill>
              </a:rPr>
              <a:t>,2)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val</a:t>
            </a:r>
            <a:r>
              <a:rPr lang="en-US" sz="2000" dirty="0" smtClean="0"/>
              <a:t> mp = </a:t>
            </a:r>
            <a:r>
              <a:rPr lang="en-US" sz="2000" dirty="0" err="1" smtClean="0"/>
              <a:t>rdd.</a:t>
            </a:r>
            <a:r>
              <a:rPr lang="en-US" sz="2000" dirty="0" err="1" smtClean="0">
                <a:solidFill>
                  <a:srgbClr val="FF0000"/>
                </a:solidFill>
              </a:rPr>
              <a:t>mapPartitions</a:t>
            </a:r>
            <a:r>
              <a:rPr lang="en-US" sz="2000" dirty="0" smtClean="0"/>
              <a:t>(</a:t>
            </a:r>
            <a:r>
              <a:rPr lang="en-US" sz="2000" dirty="0" err="1" smtClean="0"/>
              <a:t>partitionsFun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    </a:t>
            </a:r>
            <a:r>
              <a:rPr lang="en-US" sz="2000" dirty="0" err="1" smtClean="0"/>
              <a:t>mp.collect.foreach</a:t>
            </a:r>
            <a:r>
              <a:rPr lang="en-US" sz="2000" dirty="0" smtClean="0"/>
              <a:t>(x =&gt; (print(x +" ")))   </a:t>
            </a:r>
            <a:r>
              <a:rPr lang="en-US" sz="2000" dirty="0" smtClean="0">
                <a:solidFill>
                  <a:srgbClr val="3366FF"/>
                </a:solidFill>
              </a:rPr>
              <a:t>//</a:t>
            </a:r>
            <a:r>
              <a:rPr lang="zh-CN" altLang="en-US" sz="2000" dirty="0" smtClean="0">
                <a:solidFill>
                  <a:srgbClr val="3366FF"/>
                </a:solidFill>
              </a:rPr>
              <a:t>将分区中的元素转换成</a:t>
            </a:r>
            <a:r>
              <a:rPr lang="en-US" sz="2000" dirty="0" err="1" smtClean="0">
                <a:solidFill>
                  <a:srgbClr val="3366FF"/>
                </a:solidFill>
              </a:rPr>
              <a:t>Aarray</a:t>
            </a:r>
            <a:r>
              <a:rPr lang="zh-CN" altLang="en-US" sz="2000" dirty="0" smtClean="0">
                <a:solidFill>
                  <a:srgbClr val="3366FF"/>
                </a:solidFill>
              </a:rPr>
              <a:t>再输出</a:t>
            </a:r>
          </a:p>
          <a:p>
            <a:r>
              <a:rPr lang="zh-CN" altLang="en-US" sz="2000" dirty="0" smtClean="0"/>
              <a:t>  </a:t>
            </a:r>
            <a:r>
              <a:rPr lang="en-US" altLang="zh-CN" sz="2000" dirty="0" smtClean="0"/>
              <a:t>}</a:t>
            </a:r>
          </a:p>
          <a:p>
            <a:r>
              <a:rPr lang="zh-CN" altLang="en-US" sz="2000" dirty="0" smtClean="0"/>
              <a:t>输出： </a:t>
            </a:r>
            <a:r>
              <a:rPr lang="en-US" sz="2000" dirty="0" err="1" smtClean="0"/>
              <a:t>kpop</a:t>
            </a:r>
            <a:r>
              <a:rPr lang="en-US" sz="2000" dirty="0" smtClean="0"/>
              <a:t> </a:t>
            </a:r>
            <a:r>
              <a:rPr lang="en-US" sz="2000" dirty="0" err="1" smtClean="0"/>
              <a:t>lucy</a:t>
            </a:r>
            <a:endParaRPr lang="zh-CN" altLang="en-US" sz="20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88</a:t>
            </a:fld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647526"/>
          </a:xfrm>
        </p:spPr>
        <p:txBody>
          <a:bodyPr/>
          <a:lstStyle/>
          <a:p>
            <a:r>
              <a:rPr lang="en-US" altLang="zh-CN" dirty="0" err="1" smtClean="0"/>
              <a:t>mapPartitions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89</a:t>
            </a:fld>
            <a:endParaRPr lang="zh-CN" altLang="en-US"/>
          </a:p>
        </p:txBody>
      </p:sp>
      <p:pic>
        <p:nvPicPr>
          <p:cNvPr id="155650" name="Picture 2" descr="http://images2015.cnblogs.com/blog/776259/201604/776259-20160410014739172-133274815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6799" y="2204864"/>
            <a:ext cx="5553513" cy="374441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Spark</a:t>
            </a:r>
            <a:r>
              <a:rPr lang="zh-CN" altLang="en-US" dirty="0" smtClean="0"/>
              <a:t>核心概念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en-US" altLang="zh-CN" sz="2400" b="1" dirty="0" smtClean="0"/>
              <a:t>Spark</a:t>
            </a:r>
            <a:r>
              <a:rPr lang="zh-CN" altLang="en-US" sz="2400" b="1" dirty="0" smtClean="0"/>
              <a:t>应用程序：</a:t>
            </a:r>
            <a:r>
              <a:rPr lang="zh-CN" altLang="en-US" sz="2400" dirty="0" smtClean="0"/>
              <a:t>把需要处理的数据转换为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，然后对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进行一系列的</a:t>
            </a:r>
            <a:r>
              <a:rPr lang="zh-CN" altLang="en-US" sz="2400" b="1" dirty="0" smtClean="0"/>
              <a:t>变换</a:t>
            </a:r>
            <a:r>
              <a:rPr lang="zh-CN" altLang="en-US" sz="2400" dirty="0" smtClean="0"/>
              <a:t>（</a:t>
            </a:r>
            <a:r>
              <a:rPr lang="en-US" altLang="zh-CN" sz="2400" b="1" dirty="0" smtClean="0"/>
              <a:t>Transform</a:t>
            </a:r>
            <a:r>
              <a:rPr lang="zh-CN" altLang="en-US" sz="2400" dirty="0" smtClean="0"/>
              <a:t>）和</a:t>
            </a:r>
            <a:r>
              <a:rPr lang="zh-CN" altLang="en-US" sz="2400" b="1" dirty="0" smtClean="0"/>
              <a:t>操作</a:t>
            </a:r>
            <a:r>
              <a:rPr lang="zh-CN" altLang="en-US" sz="2400" dirty="0" smtClean="0"/>
              <a:t>（</a:t>
            </a:r>
            <a:r>
              <a:rPr lang="en-US" altLang="zh-CN" sz="2400" b="1" dirty="0" smtClean="0"/>
              <a:t>operation</a:t>
            </a:r>
            <a:r>
              <a:rPr lang="zh-CN" altLang="en-US" sz="2400" dirty="0" smtClean="0"/>
              <a:t>），从而得到结果。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zh-CN" altLang="en-US" sz="2400" b="1" dirty="0" smtClean="0"/>
              <a:t>低延时：</a:t>
            </a:r>
            <a:r>
              <a:rPr lang="zh-CN" altLang="en-US" sz="2400" dirty="0" smtClean="0"/>
              <a:t>源于</a:t>
            </a:r>
            <a:r>
              <a:rPr lang="en-US" altLang="zh-CN" sz="2400" dirty="0" smtClean="0"/>
              <a:t>Worker</a:t>
            </a:r>
            <a:r>
              <a:rPr lang="zh-CN" altLang="en-US" sz="2400" dirty="0" smtClean="0"/>
              <a:t>进程较长的生命周期，可以在一个</a:t>
            </a:r>
            <a:r>
              <a:rPr lang="en-US" altLang="zh-CN" sz="2400" dirty="0" smtClean="0"/>
              <a:t>Job</a:t>
            </a:r>
            <a:r>
              <a:rPr lang="zh-CN" altLang="en-US" sz="2400" dirty="0" smtClean="0"/>
              <a:t>过程中长驻内存执行</a:t>
            </a:r>
            <a:r>
              <a:rPr lang="en-US" altLang="zh-CN" sz="2400" dirty="0" smtClean="0"/>
              <a:t>Task</a:t>
            </a:r>
            <a:r>
              <a:rPr lang="zh-CN" altLang="en-US" sz="2400" dirty="0" smtClean="0"/>
              <a:t>，减少额外的开销。</a:t>
            </a:r>
            <a:endParaRPr lang="en-US" altLang="zh-CN" sz="2400" dirty="0" smtClean="0"/>
          </a:p>
          <a:p>
            <a:endParaRPr lang="en-US" altLang="zh-CN" sz="2400" dirty="0" smtClean="0"/>
          </a:p>
          <a:p>
            <a:r>
              <a:rPr lang="en-US" altLang="zh-CN" sz="2400" dirty="0">
                <a:solidFill>
                  <a:srgbClr val="3366FF"/>
                </a:solidFill>
              </a:rPr>
              <a:t>Spark</a:t>
            </a:r>
            <a:r>
              <a:rPr lang="zh-CN" altLang="en-US" sz="2400" dirty="0">
                <a:solidFill>
                  <a:srgbClr val="3366FF"/>
                </a:solidFill>
              </a:rPr>
              <a:t>对迭代式数据处理的特殊支持：每次迭代的数据可以保存在内存中，而不是写入文件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zh-CN" altLang="en-US" sz="2400" dirty="0">
              <a:solidFill>
                <a:srgbClr val="3366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6948264" y="5408353"/>
            <a:ext cx="986408" cy="900967"/>
          </a:xfrm>
          <a:prstGeom prst="wedgeRoundRectCallout">
            <a:avLst>
              <a:gd name="adj1" fmla="val -105369"/>
              <a:gd name="adj2" fmla="val -4520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追溯机制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823990"/>
          </a:xfrm>
        </p:spPr>
        <p:txBody>
          <a:bodyPr/>
          <a:lstStyle/>
          <a:p>
            <a:r>
              <a:rPr lang="en-US" sz="2400" b="1" dirty="0" err="1" smtClean="0">
                <a:solidFill>
                  <a:srgbClr val="FF0000"/>
                </a:solidFill>
              </a:rPr>
              <a:t>mapPartitionsWithIndex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</a:rPr>
              <a:t>func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与</a:t>
            </a:r>
            <a:r>
              <a:rPr lang="en-US" sz="2400" dirty="0" err="1" smtClean="0"/>
              <a:t>mapPartitions</a:t>
            </a:r>
            <a:r>
              <a:rPr lang="zh-CN" altLang="en-US" sz="2400" dirty="0" smtClean="0"/>
              <a:t>类似，区别是函数多了个分区索引的参数。</a:t>
            </a:r>
          </a:p>
          <a:p>
            <a:r>
              <a:rPr lang="en-US" sz="2400" dirty="0" err="1" smtClean="0"/>
              <a:t>func</a:t>
            </a:r>
            <a:r>
              <a:rPr lang="zh-CN" altLang="en-US" sz="2400" dirty="0" smtClean="0"/>
              <a:t>类型：</a:t>
            </a:r>
            <a:r>
              <a:rPr lang="en-US" altLang="zh-CN" sz="2400" dirty="0" smtClean="0"/>
              <a:t>(</a:t>
            </a:r>
            <a:r>
              <a:rPr lang="en-US" sz="2400" dirty="0" err="1" smtClean="0"/>
              <a:t>Int</a:t>
            </a:r>
            <a:r>
              <a:rPr lang="en-US" sz="2400" dirty="0" smtClean="0"/>
              <a:t>, </a:t>
            </a:r>
            <a:r>
              <a:rPr lang="en-US" sz="2400" dirty="0" err="1" smtClean="0"/>
              <a:t>Iterator</a:t>
            </a:r>
            <a:r>
              <a:rPr lang="en-US" sz="2400" dirty="0" smtClean="0"/>
              <a:t>[T]) =&gt; </a:t>
            </a:r>
            <a:r>
              <a:rPr lang="en-US" sz="2400" dirty="0" err="1" smtClean="0"/>
              <a:t>Iterator</a:t>
            </a:r>
            <a:r>
              <a:rPr lang="en-US" sz="2400" dirty="0" smtClean="0"/>
              <a:t>[U]</a:t>
            </a:r>
          </a:p>
          <a:p>
            <a:r>
              <a:rPr lang="zh-CN" altLang="en-US" sz="2400" dirty="0" smtClean="0"/>
              <a:t>输出： </a:t>
            </a:r>
            <a:r>
              <a:rPr lang="en-US" sz="2400" dirty="0" smtClean="0"/>
              <a:t>[0]</a:t>
            </a:r>
            <a:r>
              <a:rPr lang="en-US" sz="2400" dirty="0" err="1" smtClean="0"/>
              <a:t>kpop</a:t>
            </a:r>
            <a:r>
              <a:rPr lang="en-US" sz="2400" dirty="0" smtClean="0"/>
              <a:t> [1]</a:t>
            </a:r>
            <a:r>
              <a:rPr lang="en-US" sz="2400" dirty="0" err="1" smtClean="0"/>
              <a:t>lucy</a:t>
            </a:r>
            <a:endParaRPr lang="en-US" sz="2400" dirty="0" smtClean="0"/>
          </a:p>
          <a:p>
            <a:endParaRPr lang="en-US" altLang="zh-CN" sz="24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sample(</a:t>
            </a:r>
            <a:r>
              <a:rPr lang="en-US" sz="2400" b="1" dirty="0" err="1" smtClean="0">
                <a:solidFill>
                  <a:srgbClr val="FF0000"/>
                </a:solidFill>
              </a:rPr>
              <a:t>withReplacement,fraction,seed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以指定的随机种子随机抽样出数量为</a:t>
            </a:r>
            <a:r>
              <a:rPr lang="en-US" sz="2400" dirty="0" smtClean="0"/>
              <a:t>fraction</a:t>
            </a:r>
            <a:r>
              <a:rPr lang="zh-CN" altLang="en-US" sz="2400" dirty="0" smtClean="0"/>
              <a:t>的数据，</a:t>
            </a:r>
            <a:r>
              <a:rPr lang="en-US" sz="2400" dirty="0" err="1" smtClean="0"/>
              <a:t>withReplacement</a:t>
            </a:r>
            <a:r>
              <a:rPr lang="zh-CN" altLang="en-US" sz="2400" dirty="0" smtClean="0"/>
              <a:t>表示是抽出的数据是否放回，</a:t>
            </a:r>
            <a:r>
              <a:rPr lang="en-US" sz="2400" dirty="0" smtClean="0"/>
              <a:t>true</a:t>
            </a:r>
            <a:r>
              <a:rPr lang="zh-CN" altLang="en-US" sz="2400" dirty="0" smtClean="0"/>
              <a:t>为有放回的抽样，</a:t>
            </a:r>
            <a:r>
              <a:rPr lang="en-US" sz="2400" dirty="0" smtClean="0"/>
              <a:t>false</a:t>
            </a:r>
            <a:r>
              <a:rPr lang="zh-CN" altLang="en-US" sz="2400" dirty="0" smtClean="0"/>
              <a:t>为无放回的抽样。</a:t>
            </a:r>
            <a:endParaRPr lang="en-US" altLang="zh-CN" sz="2400" dirty="0" smtClean="0"/>
          </a:p>
          <a:p>
            <a:r>
              <a:rPr lang="en-US" sz="2400" dirty="0" err="1" smtClean="0"/>
              <a:t>val</a:t>
            </a:r>
            <a:r>
              <a:rPr lang="en-US" sz="2400" dirty="0" smtClean="0"/>
              <a:t> sample1 = </a:t>
            </a:r>
            <a:r>
              <a:rPr lang="en-US" sz="2400" dirty="0" err="1" smtClean="0"/>
              <a:t>rdd.sample</a:t>
            </a:r>
            <a:r>
              <a:rPr lang="en-US" sz="2400" dirty="0" smtClean="0"/>
              <a:t>(true,0.5,3)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90</a:t>
            </a:fld>
            <a:endParaRPr lang="zh-CN" altLang="en-US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340768"/>
            <a:ext cx="8183562" cy="5256584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union(</a:t>
            </a:r>
            <a:r>
              <a:rPr lang="en-US" sz="2400" b="1" dirty="0" err="1" smtClean="0">
                <a:solidFill>
                  <a:srgbClr val="FF0000"/>
                </a:solidFill>
              </a:rPr>
              <a:t>ortherDataset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将两个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中的数据集进行合并，不去除重复元素。</a:t>
            </a:r>
            <a:endParaRPr lang="en-US" altLang="zh-CN" sz="2400" dirty="0" smtClean="0"/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unionRDD</a:t>
            </a:r>
            <a:r>
              <a:rPr lang="en-US" sz="2400" dirty="0" smtClean="0"/>
              <a:t> = rdd1.union(rdd2)</a:t>
            </a:r>
            <a:endParaRPr lang="en-US" altLang="zh-CN" sz="24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intersection(</a:t>
            </a:r>
            <a:r>
              <a:rPr lang="en-US" sz="2400" b="1" dirty="0" err="1" smtClean="0">
                <a:solidFill>
                  <a:srgbClr val="FF0000"/>
                </a:solidFill>
              </a:rPr>
              <a:t>otherDataset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返回两个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的交集。</a:t>
            </a:r>
            <a:endParaRPr lang="en-US" altLang="zh-CN" sz="2400" dirty="0" smtClean="0"/>
          </a:p>
          <a:p>
            <a:r>
              <a:rPr lang="en-US" sz="2400" b="1" dirty="0" smtClean="0">
                <a:solidFill>
                  <a:srgbClr val="FF0000"/>
                </a:solidFill>
              </a:rPr>
              <a:t>distinct([</a:t>
            </a:r>
            <a:r>
              <a:rPr lang="en-US" sz="2400" b="1" dirty="0" err="1" smtClean="0">
                <a:solidFill>
                  <a:srgbClr val="FF0000"/>
                </a:solidFill>
              </a:rPr>
              <a:t>numTasks</a:t>
            </a:r>
            <a:r>
              <a:rPr lang="en-US" sz="2400" b="1" dirty="0" smtClean="0">
                <a:solidFill>
                  <a:srgbClr val="FF0000"/>
                </a:solidFill>
              </a:rPr>
              <a:t>])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对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中的元素进行去重。</a:t>
            </a:r>
            <a:endParaRPr lang="en-US" altLang="zh-CN" sz="2400" dirty="0" smtClean="0"/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unionRDD</a:t>
            </a:r>
            <a:r>
              <a:rPr lang="en-US" sz="2400" dirty="0" smtClean="0"/>
              <a:t> = </a:t>
            </a:r>
            <a:r>
              <a:rPr lang="en-US" sz="2400" dirty="0" err="1" smtClean="0"/>
              <a:t>distinctRDD.distinct</a:t>
            </a:r>
            <a:r>
              <a:rPr lang="en-US" sz="2400" dirty="0" smtClean="0"/>
              <a:t>()</a:t>
            </a:r>
          </a:p>
          <a:p>
            <a:r>
              <a:rPr lang="en-US" sz="2400" b="1" dirty="0" err="1" smtClean="0">
                <a:solidFill>
                  <a:srgbClr val="FF0000"/>
                </a:solidFill>
              </a:rPr>
              <a:t>cartesian</a:t>
            </a:r>
            <a:r>
              <a:rPr lang="en-US" sz="2400" b="1" dirty="0" smtClean="0">
                <a:solidFill>
                  <a:srgbClr val="FF0000"/>
                </a:solidFill>
              </a:rPr>
              <a:t>(</a:t>
            </a:r>
            <a:r>
              <a:rPr lang="en-US" sz="2400" b="1" dirty="0" err="1" smtClean="0">
                <a:solidFill>
                  <a:srgbClr val="FF0000"/>
                </a:solidFill>
              </a:rPr>
              <a:t>otherDataset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对两个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中的所有元素进行笛卡尔积操作。</a:t>
            </a:r>
            <a:endParaRPr lang="en-US" altLang="zh-CN" sz="2400" dirty="0" smtClean="0"/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rdd1 = </a:t>
            </a:r>
            <a:r>
              <a:rPr lang="en-US" sz="2400" dirty="0" err="1" smtClean="0"/>
              <a:t>sc.parallelize</a:t>
            </a:r>
            <a:r>
              <a:rPr lang="en-US" sz="2400" dirty="0" smtClean="0"/>
              <a:t>(1 to 3)</a:t>
            </a:r>
          </a:p>
          <a:p>
            <a:r>
              <a:rPr lang="en-US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rdd2 = </a:t>
            </a:r>
            <a:r>
              <a:rPr lang="en-US" sz="2400" dirty="0" err="1" smtClean="0"/>
              <a:t>sc.parallelize</a:t>
            </a:r>
            <a:r>
              <a:rPr lang="en-US" sz="2400" dirty="0" smtClean="0"/>
              <a:t>(2 to 5)</a:t>
            </a:r>
          </a:p>
          <a:p>
            <a:r>
              <a:rPr lang="en-US" altLang="zh-CN" sz="2400" dirty="0" smtClean="0"/>
              <a:t>   </a:t>
            </a:r>
            <a:r>
              <a:rPr lang="en-US" sz="2400" dirty="0" err="1" smtClean="0"/>
              <a:t>val</a:t>
            </a:r>
            <a:r>
              <a:rPr lang="en-US" sz="2400" dirty="0" smtClean="0"/>
              <a:t> </a:t>
            </a:r>
            <a:r>
              <a:rPr lang="en-US" sz="2400" dirty="0" err="1" smtClean="0"/>
              <a:t>cartesianRDD</a:t>
            </a:r>
            <a:r>
              <a:rPr lang="en-US" sz="2400" dirty="0" smtClean="0"/>
              <a:t> = rdd1.cartesian(rdd2)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91</a:t>
            </a:fld>
            <a:endParaRPr lang="zh-CN" altLang="en-US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9"/>
            <a:ext cx="8183562" cy="647526"/>
          </a:xfrm>
        </p:spPr>
        <p:txBody>
          <a:bodyPr/>
          <a:lstStyle/>
          <a:p>
            <a:r>
              <a:rPr lang="en-US" altLang="zh-CN" b="1" dirty="0" smtClean="0"/>
              <a:t>Cartesian</a:t>
            </a:r>
            <a:r>
              <a:rPr lang="zh-CN" altLang="en-US" dirty="0" smtClean="0"/>
              <a:t>的</a:t>
            </a:r>
            <a:r>
              <a:rPr lang="en-US" altLang="zh-CN" dirty="0" smtClean="0"/>
              <a:t>RDD</a:t>
            </a:r>
            <a:r>
              <a:rPr lang="zh-CN" altLang="en-US" dirty="0" smtClean="0"/>
              <a:t>依赖图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92</a:t>
            </a:fld>
            <a:endParaRPr lang="zh-CN" altLang="en-US"/>
          </a:p>
        </p:txBody>
      </p:sp>
      <p:pic>
        <p:nvPicPr>
          <p:cNvPr id="152578" name="Picture 2" descr="http://images2015.cnblogs.com/blog/776259/201604/776259-20160410014905562-17201630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2204863"/>
            <a:ext cx="4104456" cy="4040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RDD</a:t>
            </a:r>
            <a:r>
              <a:rPr lang="zh-CN" altLang="en-US" dirty="0" smtClean="0"/>
              <a:t>的</a:t>
            </a:r>
            <a:r>
              <a:rPr lang="en-US" altLang="zh-CN" dirty="0" smtClean="0"/>
              <a:t>transform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20116" y="1557338"/>
            <a:ext cx="8256340" cy="4554537"/>
          </a:xfrm>
        </p:spPr>
        <p:txBody>
          <a:bodyPr/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coalesce(</a:t>
            </a:r>
            <a:r>
              <a:rPr lang="en-US" sz="2400" b="1" dirty="0" err="1" smtClean="0">
                <a:solidFill>
                  <a:srgbClr val="FF0000"/>
                </a:solidFill>
              </a:rPr>
              <a:t>numPartitions，shuffle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对</a:t>
            </a:r>
            <a:r>
              <a:rPr lang="en-US" sz="2400" dirty="0" smtClean="0"/>
              <a:t>RDD</a:t>
            </a:r>
            <a:r>
              <a:rPr lang="zh-CN" altLang="en-US" sz="2400" dirty="0" smtClean="0"/>
              <a:t>重新分区，</a:t>
            </a:r>
            <a:r>
              <a:rPr lang="en-US" sz="2400" dirty="0" smtClean="0"/>
              <a:t>shuffle</a:t>
            </a:r>
            <a:r>
              <a:rPr lang="zh-CN" altLang="en-US" sz="2400" dirty="0" smtClean="0"/>
              <a:t>默认值为</a:t>
            </a:r>
            <a:r>
              <a:rPr lang="en-US" sz="2400" dirty="0" smtClean="0"/>
              <a:t>false,</a:t>
            </a:r>
            <a:r>
              <a:rPr lang="zh-CN" altLang="en-US" sz="2400" dirty="0" smtClean="0"/>
              <a:t>当</a:t>
            </a:r>
            <a:r>
              <a:rPr lang="en-US" sz="2400" dirty="0" smtClean="0"/>
              <a:t>shuffle=false</a:t>
            </a:r>
            <a:r>
              <a:rPr lang="zh-CN" altLang="en-US" sz="2400" dirty="0" smtClean="0"/>
              <a:t>时（窄依赖），不能增加分区数目</a:t>
            </a:r>
            <a:r>
              <a:rPr lang="en-US" altLang="zh-CN" sz="2400" dirty="0" smtClean="0"/>
              <a:t>,</a:t>
            </a:r>
            <a:r>
              <a:rPr lang="zh-CN" altLang="en-US" sz="2400" dirty="0" smtClean="0"/>
              <a:t>但不会报错，只是分区个数还是原来的。</a:t>
            </a:r>
            <a:endParaRPr lang="en-US" altLang="zh-CN" sz="2400" dirty="0" smtClean="0"/>
          </a:p>
          <a:p>
            <a:r>
              <a:rPr lang="zh-CN" altLang="en-US" sz="2400" dirty="0" smtClean="0"/>
              <a:t>     </a:t>
            </a:r>
            <a:r>
              <a:rPr lang="zh-CN" altLang="en-US" sz="2400" i="1" dirty="0" smtClean="0"/>
              <a:t>当分区数增多时，且</a:t>
            </a:r>
            <a:r>
              <a:rPr lang="en-US" altLang="zh-CN" sz="2400" i="1" dirty="0" smtClean="0"/>
              <a:t>shuffle=true</a:t>
            </a:r>
            <a:r>
              <a:rPr lang="zh-CN" altLang="en-US" sz="2400" i="1" dirty="0" smtClean="0"/>
              <a:t>，</a:t>
            </a:r>
            <a:r>
              <a:rPr lang="zh-CN" altLang="en-US" sz="2400" dirty="0" smtClean="0"/>
              <a:t>分区方式默认采用</a:t>
            </a:r>
            <a:r>
              <a:rPr lang="en-US" altLang="zh-CN" sz="2400" dirty="0" err="1" smtClean="0"/>
              <a:t>HashPartitioner</a:t>
            </a:r>
            <a:r>
              <a:rPr lang="zh-CN" altLang="en-US" sz="2400" dirty="0" smtClean="0"/>
              <a:t>，</a:t>
            </a:r>
            <a:r>
              <a:rPr lang="en-US" altLang="zh-CN" sz="2400" dirty="0" smtClean="0"/>
              <a:t>RDD</a:t>
            </a:r>
            <a:r>
              <a:rPr lang="zh-CN" altLang="en-US" sz="2400" dirty="0" smtClean="0"/>
              <a:t>依赖关系图较复杂，包括</a:t>
            </a:r>
            <a:r>
              <a:rPr lang="en-US" altLang="zh-CN" sz="2400" dirty="0" err="1" smtClean="0"/>
              <a:t>MappedRDD</a:t>
            </a:r>
            <a:r>
              <a:rPr lang="zh-CN" altLang="en-US" sz="2400" dirty="0" smtClean="0"/>
              <a:t>、</a:t>
            </a:r>
            <a:r>
              <a:rPr lang="en-US" altLang="zh-CN" sz="2400" dirty="0" err="1" smtClean="0"/>
              <a:t>CoalescedRDD</a:t>
            </a:r>
            <a:r>
              <a:rPr lang="zh-CN" altLang="en-US" sz="2400" dirty="0" smtClean="0"/>
              <a:t>、</a:t>
            </a:r>
            <a:r>
              <a:rPr lang="en-US" altLang="zh-CN" sz="2400" dirty="0" err="1"/>
              <a:t>ShuffledRDD</a:t>
            </a:r>
            <a:r>
              <a:rPr lang="zh-CN" altLang="en-US" sz="2400" dirty="0"/>
              <a:t>、</a:t>
            </a:r>
            <a:r>
              <a:rPr lang="en-US" altLang="zh-CN" sz="2400" dirty="0" err="1" smtClean="0"/>
              <a:t>MapPartitionsRDD</a:t>
            </a:r>
            <a:r>
              <a:rPr lang="zh-CN" altLang="en-US" sz="2400" dirty="0" smtClean="0"/>
              <a:t>等。</a:t>
            </a:r>
            <a:r>
              <a:rPr lang="en-US" altLang="zh-CN" sz="2400" dirty="0" smtClean="0"/>
              <a:t>     </a:t>
            </a:r>
          </a:p>
          <a:p>
            <a:r>
              <a:rPr lang="en-US" sz="2400" b="1" dirty="0" smtClean="0">
                <a:solidFill>
                  <a:srgbClr val="FF0000"/>
                </a:solidFill>
              </a:rPr>
              <a:t>repartition(</a:t>
            </a:r>
            <a:r>
              <a:rPr lang="en-US" sz="2400" b="1" dirty="0" err="1" smtClean="0">
                <a:solidFill>
                  <a:srgbClr val="FF0000"/>
                </a:solidFill>
              </a:rPr>
              <a:t>numPartition</a:t>
            </a:r>
            <a:r>
              <a:rPr lang="en-US" sz="2400" b="1" dirty="0" smtClean="0">
                <a:solidFill>
                  <a:srgbClr val="FF0000"/>
                </a:solidFill>
              </a:rPr>
              <a:t>)</a:t>
            </a:r>
            <a:r>
              <a:rPr lang="en-US" sz="2400" b="1" dirty="0" smtClean="0"/>
              <a:t>:</a:t>
            </a:r>
            <a:r>
              <a:rPr lang="zh-CN" altLang="en-US" sz="2400" dirty="0" smtClean="0"/>
              <a:t>是函数</a:t>
            </a:r>
            <a:r>
              <a:rPr lang="en-US" sz="2400" dirty="0" smtClean="0"/>
              <a:t>coalesce (</a:t>
            </a:r>
            <a:r>
              <a:rPr lang="en-US" sz="2400" dirty="0" err="1" smtClean="0"/>
              <a:t>numPartition,true</a:t>
            </a:r>
            <a:r>
              <a:rPr lang="en-US" sz="2400" dirty="0" smtClean="0"/>
              <a:t>)</a:t>
            </a:r>
            <a:r>
              <a:rPr lang="zh-CN" altLang="en-US" sz="2400" dirty="0" smtClean="0"/>
              <a:t>的实现。</a:t>
            </a:r>
            <a:endParaRPr lang="en-US" altLang="zh-CN" sz="24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93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94</a:t>
            </a:fld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393700" y="234811"/>
            <a:ext cx="8183563" cy="5904656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1800" dirty="0" err="1"/>
              <a:t>def</a:t>
            </a:r>
            <a:r>
              <a:rPr lang="en-US" altLang="zh-CN" sz="1800" dirty="0"/>
              <a:t> coalesce(</a:t>
            </a:r>
            <a:r>
              <a:rPr lang="en-US" altLang="zh-CN" sz="1800" dirty="0" err="1"/>
              <a:t>numPartitions</a:t>
            </a:r>
            <a:r>
              <a:rPr lang="en-US" altLang="zh-CN" sz="1800" dirty="0"/>
              <a:t>: 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, shuffle: Boolean = </a:t>
            </a:r>
            <a:r>
              <a:rPr lang="en-US" altLang="zh-CN" sz="1800" b="1" dirty="0"/>
              <a:t>false</a:t>
            </a:r>
            <a:r>
              <a:rPr lang="en-US" altLang="zh-CN" sz="1800" dirty="0" smtClean="0"/>
              <a:t>)……:</a:t>
            </a:r>
            <a:r>
              <a:rPr lang="en-US" altLang="zh-CN" sz="1800" dirty="0"/>
              <a:t> RDD[T] = </a:t>
            </a:r>
            <a:r>
              <a:rPr lang="en-US" altLang="zh-CN" sz="1800" dirty="0" err="1"/>
              <a:t>withScope</a:t>
            </a:r>
            <a:r>
              <a:rPr lang="en-US" altLang="zh-CN" sz="1800" dirty="0"/>
              <a:t> {  </a:t>
            </a:r>
          </a:p>
          <a:p>
            <a:pPr marL="0" indent="0">
              <a:buNone/>
            </a:pPr>
            <a:r>
              <a:rPr lang="en-US" altLang="zh-CN" sz="1800" dirty="0"/>
              <a:t>    </a:t>
            </a:r>
            <a:r>
              <a:rPr lang="en-US" altLang="zh-CN" sz="1800" b="1" dirty="0"/>
              <a:t>if</a:t>
            </a:r>
            <a:r>
              <a:rPr lang="en-US" altLang="zh-CN" sz="1800" dirty="0"/>
              <a:t> (shuffle) {  </a:t>
            </a:r>
          </a:p>
          <a:p>
            <a:pPr marL="0" indent="0">
              <a:buNone/>
            </a:pPr>
            <a:r>
              <a:rPr lang="en-US" altLang="zh-CN" sz="1800" dirty="0"/>
              <a:t>      </a:t>
            </a:r>
            <a:r>
              <a:rPr lang="en-US" altLang="zh-CN" sz="1800" dirty="0" smtClean="0">
                <a:solidFill>
                  <a:srgbClr val="3366FF"/>
                </a:solidFill>
              </a:rPr>
              <a:t>/**</a:t>
            </a:r>
            <a:r>
              <a:rPr lang="en-US" altLang="zh-CN" sz="1800" dirty="0">
                <a:solidFill>
                  <a:srgbClr val="3366FF"/>
                </a:solidFill>
              </a:rPr>
              <a:t> </a:t>
            </a:r>
            <a:r>
              <a:rPr lang="zh-CN" altLang="en-US" sz="1800" dirty="0" smtClean="0">
                <a:solidFill>
                  <a:srgbClr val="3366FF"/>
                </a:solidFill>
              </a:rPr>
              <a:t>初始采用随机分区的方式，平坦的在输出分区中分布元素</a:t>
            </a:r>
            <a:r>
              <a:rPr lang="en-US" altLang="zh-CN" sz="1800" dirty="0" smtClean="0">
                <a:solidFill>
                  <a:srgbClr val="3366FF"/>
                </a:solidFill>
              </a:rPr>
              <a:t>*/</a:t>
            </a:r>
            <a:r>
              <a:rPr lang="en-US" altLang="zh-CN" sz="1800" dirty="0">
                <a:solidFill>
                  <a:srgbClr val="3366FF"/>
                </a:solidFill>
              </a:rPr>
              <a:t>  </a:t>
            </a:r>
          </a:p>
          <a:p>
            <a:pPr marL="0" indent="0">
              <a:buNone/>
            </a:pPr>
            <a:r>
              <a:rPr lang="en-US" altLang="zh-CN" sz="1800" dirty="0"/>
              <a:t>      </a:t>
            </a:r>
            <a:r>
              <a:rPr lang="en-US" altLang="zh-CN" sz="1800" dirty="0" err="1"/>
              <a:t>val</a:t>
            </a:r>
            <a:r>
              <a:rPr lang="en-US" altLang="zh-CN" sz="1800" dirty="0"/>
              <a:t> </a:t>
            </a:r>
            <a:r>
              <a:rPr lang="en-US" altLang="zh-CN" sz="1800" dirty="0" err="1"/>
              <a:t>distributePartition</a:t>
            </a:r>
            <a:r>
              <a:rPr lang="en-US" altLang="zh-CN" sz="1800" dirty="0"/>
              <a:t> = (index: 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, items: Iterator[T]) =&gt; {  </a:t>
            </a:r>
          </a:p>
          <a:p>
            <a:pPr marL="0" indent="0">
              <a:buNone/>
            </a:pPr>
            <a:r>
              <a:rPr lang="en-US" altLang="zh-CN" sz="1800" dirty="0"/>
              <a:t>        </a:t>
            </a:r>
            <a:r>
              <a:rPr lang="en-US" altLang="zh-CN" sz="1800" dirty="0" err="1"/>
              <a:t>var</a:t>
            </a:r>
            <a:r>
              <a:rPr lang="en-US" altLang="zh-CN" sz="1800" dirty="0"/>
              <a:t> position = (</a:t>
            </a:r>
            <a:r>
              <a:rPr lang="en-US" altLang="zh-CN" sz="1800" b="1" dirty="0"/>
              <a:t>new</a:t>
            </a:r>
            <a:r>
              <a:rPr lang="en-US" altLang="zh-CN" sz="1800" dirty="0"/>
              <a:t> Random(index)).</a:t>
            </a:r>
            <a:r>
              <a:rPr lang="en-US" altLang="zh-CN" sz="1800" dirty="0" err="1"/>
              <a:t>nextInt</a:t>
            </a:r>
            <a:r>
              <a:rPr lang="en-US" altLang="zh-CN" sz="1800" dirty="0"/>
              <a:t>(</a:t>
            </a:r>
            <a:r>
              <a:rPr lang="en-US" altLang="zh-CN" sz="1800" dirty="0" err="1"/>
              <a:t>numPartitions</a:t>
            </a:r>
            <a:r>
              <a:rPr lang="en-US" altLang="zh-CN" sz="1800" dirty="0"/>
              <a:t>)  </a:t>
            </a:r>
          </a:p>
          <a:p>
            <a:pPr marL="0" indent="0">
              <a:buNone/>
            </a:pPr>
            <a:r>
              <a:rPr lang="en-US" altLang="zh-CN" sz="1800" dirty="0"/>
              <a:t>        </a:t>
            </a:r>
            <a:r>
              <a:rPr lang="en-US" altLang="zh-CN" sz="1800" dirty="0" err="1"/>
              <a:t>items.map</a:t>
            </a:r>
            <a:r>
              <a:rPr lang="en-US" altLang="zh-CN" sz="1800" dirty="0"/>
              <a:t> </a:t>
            </a:r>
            <a:r>
              <a:rPr lang="en-US" altLang="zh-CN" sz="1800" dirty="0" smtClean="0"/>
              <a:t>     {</a:t>
            </a:r>
            <a:r>
              <a:rPr lang="en-US" altLang="zh-CN" sz="1800" dirty="0"/>
              <a:t> t =&gt;  </a:t>
            </a:r>
          </a:p>
          <a:p>
            <a:pPr marL="0" indent="0">
              <a:buNone/>
            </a:pPr>
            <a:r>
              <a:rPr lang="en-US" altLang="zh-CN" sz="1800" dirty="0"/>
              <a:t>          </a:t>
            </a:r>
            <a:r>
              <a:rPr lang="en-US" altLang="zh-CN" sz="1800" dirty="0">
                <a:solidFill>
                  <a:srgbClr val="3366FF"/>
                </a:solidFill>
              </a:rPr>
              <a:t>// </a:t>
            </a:r>
            <a:r>
              <a:rPr lang="zh-CN" altLang="en-US" sz="1800" dirty="0" smtClean="0">
                <a:solidFill>
                  <a:srgbClr val="3366FF"/>
                </a:solidFill>
              </a:rPr>
              <a:t>计算</a:t>
            </a:r>
            <a:r>
              <a:rPr lang="en-US" altLang="zh-CN" sz="1800" dirty="0" smtClean="0">
                <a:solidFill>
                  <a:srgbClr val="3366FF"/>
                </a:solidFill>
              </a:rPr>
              <a:t>key</a:t>
            </a:r>
            <a:r>
              <a:rPr lang="zh-CN" altLang="en-US" sz="1800" dirty="0" smtClean="0">
                <a:solidFill>
                  <a:srgbClr val="3366FF"/>
                </a:solidFill>
              </a:rPr>
              <a:t>的</a:t>
            </a:r>
            <a:r>
              <a:rPr lang="en-US" altLang="zh-CN" sz="1800" dirty="0" smtClean="0">
                <a:solidFill>
                  <a:srgbClr val="3366FF"/>
                </a:solidFill>
              </a:rPr>
              <a:t>hash</a:t>
            </a:r>
            <a:r>
              <a:rPr lang="zh-CN" altLang="en-US" sz="1800" dirty="0" smtClean="0">
                <a:solidFill>
                  <a:srgbClr val="3366FF"/>
                </a:solidFill>
              </a:rPr>
              <a:t>值，再对分区总数求余数</a:t>
            </a:r>
            <a:endParaRPr lang="en-US" altLang="zh-CN" sz="18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altLang="zh-CN" sz="1800" dirty="0"/>
              <a:t>          position = position + 1  </a:t>
            </a:r>
          </a:p>
          <a:p>
            <a:pPr marL="0" indent="0">
              <a:buNone/>
            </a:pPr>
            <a:r>
              <a:rPr lang="en-US" altLang="zh-CN" sz="1800" dirty="0"/>
              <a:t>          (position, t)  </a:t>
            </a:r>
            <a:r>
              <a:rPr lang="en-US" altLang="zh-CN" sz="1800" dirty="0" smtClean="0"/>
              <a:t>}</a:t>
            </a:r>
            <a:r>
              <a:rPr lang="en-US" altLang="zh-CN" sz="1800" dirty="0"/>
              <a:t>  </a:t>
            </a:r>
          </a:p>
          <a:p>
            <a:pPr marL="0" indent="0">
              <a:buNone/>
            </a:pPr>
            <a:r>
              <a:rPr lang="en-US" altLang="zh-CN" sz="1800" dirty="0"/>
              <a:t>      } : Iterator[(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, T)]    </a:t>
            </a:r>
          </a:p>
          <a:p>
            <a:pPr marL="0" indent="0">
              <a:buNone/>
            </a:pPr>
            <a:r>
              <a:rPr lang="en-US" altLang="zh-CN" sz="1800" dirty="0"/>
              <a:t>      </a:t>
            </a:r>
            <a:r>
              <a:rPr lang="en-US" altLang="zh-CN" sz="1800" dirty="0">
                <a:solidFill>
                  <a:srgbClr val="3366FF"/>
                </a:solidFill>
              </a:rPr>
              <a:t>// include a shuffle step so that our upstream tasks are still distributed  </a:t>
            </a:r>
          </a:p>
          <a:p>
            <a:pPr marL="0" indent="0">
              <a:buNone/>
            </a:pPr>
            <a:r>
              <a:rPr lang="en-US" altLang="zh-CN" sz="1800" dirty="0"/>
              <a:t>      </a:t>
            </a:r>
            <a:r>
              <a:rPr lang="en-US" altLang="zh-CN" sz="1800" b="1" dirty="0"/>
              <a:t>new</a:t>
            </a:r>
            <a:r>
              <a:rPr lang="en-US" altLang="zh-CN" sz="1800" dirty="0"/>
              <a:t> </a:t>
            </a:r>
            <a:r>
              <a:rPr lang="en-US" altLang="zh-CN" sz="1800" dirty="0" err="1">
                <a:solidFill>
                  <a:srgbClr val="FF0000"/>
                </a:solidFill>
              </a:rPr>
              <a:t>CoalescedRDD</a:t>
            </a:r>
            <a:r>
              <a:rPr lang="en-US" altLang="zh-CN" sz="1800" dirty="0"/>
              <a:t>(  </a:t>
            </a:r>
          </a:p>
          <a:p>
            <a:pPr marL="0" indent="0">
              <a:buNone/>
            </a:pPr>
            <a:r>
              <a:rPr lang="en-US" altLang="zh-CN" sz="1800" dirty="0"/>
              <a:t>        </a:t>
            </a:r>
            <a:r>
              <a:rPr lang="en-US" altLang="zh-CN" sz="1800" b="1" dirty="0"/>
              <a:t>new</a:t>
            </a:r>
            <a:r>
              <a:rPr lang="en-US" altLang="zh-CN" sz="1800" dirty="0"/>
              <a:t> </a:t>
            </a:r>
            <a:r>
              <a:rPr lang="en-US" altLang="zh-CN" sz="1800" dirty="0" err="1">
                <a:solidFill>
                  <a:srgbClr val="FF0000"/>
                </a:solidFill>
              </a:rPr>
              <a:t>ShuffledRDD</a:t>
            </a:r>
            <a:r>
              <a:rPr lang="en-US" altLang="zh-CN" sz="1800" dirty="0"/>
              <a:t>[</a:t>
            </a:r>
            <a:r>
              <a:rPr lang="en-US" altLang="zh-CN" sz="1800" dirty="0" err="1"/>
              <a:t>Int</a:t>
            </a:r>
            <a:r>
              <a:rPr lang="en-US" altLang="zh-CN" sz="1800" dirty="0"/>
              <a:t>, T, T](</a:t>
            </a:r>
            <a:r>
              <a:rPr lang="en-US" altLang="zh-CN" sz="1800" dirty="0" err="1">
                <a:solidFill>
                  <a:srgbClr val="FF0000"/>
                </a:solidFill>
              </a:rPr>
              <a:t>mapPartitionsWithIndex</a:t>
            </a:r>
            <a:r>
              <a:rPr lang="en-US" altLang="zh-CN" sz="1800" dirty="0"/>
              <a:t>(</a:t>
            </a:r>
            <a:r>
              <a:rPr lang="en-US" altLang="zh-CN" sz="1800" dirty="0" err="1"/>
              <a:t>distributePartition</a:t>
            </a:r>
            <a:r>
              <a:rPr lang="en-US" altLang="zh-CN" sz="1800" dirty="0" smtClean="0"/>
              <a:t>),</a:t>
            </a:r>
            <a:r>
              <a:rPr lang="en-US" altLang="zh-CN" sz="1800" dirty="0"/>
              <a:t>  </a:t>
            </a:r>
            <a:r>
              <a:rPr lang="en-US" altLang="zh-CN" sz="1800" b="1" dirty="0"/>
              <a:t>new</a:t>
            </a:r>
            <a:r>
              <a:rPr lang="en-US" altLang="zh-CN" sz="1800" dirty="0"/>
              <a:t> </a:t>
            </a:r>
            <a:r>
              <a:rPr lang="en-US" altLang="zh-CN" sz="1800" dirty="0" err="1">
                <a:solidFill>
                  <a:srgbClr val="FF0000"/>
                </a:solidFill>
              </a:rPr>
              <a:t>HashPartitioner</a:t>
            </a:r>
            <a:r>
              <a:rPr lang="en-US" altLang="zh-CN" sz="1800" dirty="0"/>
              <a:t>(</a:t>
            </a:r>
            <a:r>
              <a:rPr lang="en-US" altLang="zh-CN" sz="1800" dirty="0" err="1"/>
              <a:t>numPartitions</a:t>
            </a:r>
            <a:r>
              <a:rPr lang="en-US" altLang="zh-CN" sz="1800" dirty="0"/>
              <a:t>)), </a:t>
            </a:r>
            <a:endParaRPr lang="en-US" altLang="zh-CN" sz="1800" dirty="0" smtClean="0"/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   </a:t>
            </a:r>
            <a:r>
              <a:rPr lang="en-US" altLang="zh-CN" sz="1800" dirty="0" err="1" smtClean="0"/>
              <a:t>numPartitions</a:t>
            </a:r>
            <a:r>
              <a:rPr lang="en-US" altLang="zh-CN" sz="1800" dirty="0"/>
              <a:t>).</a:t>
            </a:r>
            <a:r>
              <a:rPr lang="en-US" altLang="zh-CN" sz="1800" dirty="0" smtClean="0"/>
              <a:t>values</a:t>
            </a:r>
          </a:p>
          <a:p>
            <a:pPr marL="0" indent="0">
              <a:buNone/>
            </a:pPr>
            <a:r>
              <a:rPr lang="en-US" altLang="zh-CN" sz="1800" dirty="0"/>
              <a:t>    } </a:t>
            </a:r>
            <a:r>
              <a:rPr lang="en-US" altLang="zh-CN" sz="1800" b="1" dirty="0"/>
              <a:t>else</a:t>
            </a:r>
            <a:r>
              <a:rPr lang="en-US" altLang="zh-CN" sz="1800" dirty="0"/>
              <a:t> {  </a:t>
            </a:r>
            <a:r>
              <a:rPr lang="en-US" altLang="zh-CN" sz="1800" dirty="0">
                <a:solidFill>
                  <a:srgbClr val="3366FF"/>
                </a:solidFill>
              </a:rPr>
              <a:t>//shuffle==false </a:t>
            </a:r>
            <a:endParaRPr lang="en-US" altLang="zh-CN" sz="1800" dirty="0" smtClean="0">
              <a:solidFill>
                <a:srgbClr val="3366FF"/>
              </a:solidFill>
            </a:endParaRPr>
          </a:p>
          <a:p>
            <a:pPr marL="0" indent="0">
              <a:buNone/>
            </a:pPr>
            <a:r>
              <a:rPr lang="en-US" altLang="zh-CN" sz="1800" dirty="0"/>
              <a:t> </a:t>
            </a:r>
            <a:r>
              <a:rPr lang="en-US" altLang="zh-CN" sz="1800" dirty="0" smtClean="0"/>
              <a:t>                </a:t>
            </a:r>
            <a:r>
              <a:rPr lang="en-US" altLang="zh-CN" sz="1800" dirty="0"/>
              <a:t> </a:t>
            </a:r>
            <a:r>
              <a:rPr lang="en-US" altLang="zh-CN" sz="1800" b="1" dirty="0"/>
              <a:t>new</a:t>
            </a:r>
            <a:r>
              <a:rPr lang="en-US" altLang="zh-CN" sz="1800" dirty="0"/>
              <a:t> </a:t>
            </a:r>
            <a:r>
              <a:rPr lang="en-US" altLang="zh-CN" sz="1800" dirty="0" err="1"/>
              <a:t>CoalescedRDD</a:t>
            </a:r>
            <a:r>
              <a:rPr lang="en-US" altLang="zh-CN" sz="1800" dirty="0"/>
              <a:t>(</a:t>
            </a:r>
            <a:r>
              <a:rPr lang="en-US" altLang="zh-CN" sz="1800" b="1" dirty="0"/>
              <a:t>this</a:t>
            </a:r>
            <a:r>
              <a:rPr lang="en-US" altLang="zh-CN" sz="1800" dirty="0"/>
              <a:t>, </a:t>
            </a:r>
            <a:r>
              <a:rPr lang="en-US" altLang="zh-CN" sz="1800" dirty="0" err="1"/>
              <a:t>numPartitions</a:t>
            </a:r>
            <a:r>
              <a:rPr lang="en-US" altLang="zh-CN" sz="1800" dirty="0"/>
              <a:t>) </a:t>
            </a:r>
            <a:r>
              <a:rPr lang="en-US" altLang="zh-CN" sz="1800" dirty="0" smtClean="0"/>
              <a:t>  }    }  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902363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95</a:t>
            </a:fld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53" y="1484784"/>
            <a:ext cx="6624736" cy="480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Coalesce</a:t>
            </a:r>
            <a:r>
              <a:rPr lang="zh-CN" altLang="en-US" dirty="0" smtClean="0"/>
              <a:t>用途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/>
              <a:t>当</a:t>
            </a:r>
            <a:r>
              <a:rPr lang="en-US" altLang="zh-CN" sz="2400" dirty="0"/>
              <a:t>spark</a:t>
            </a:r>
            <a:r>
              <a:rPr lang="zh-CN" altLang="en-US" sz="2400" dirty="0"/>
              <a:t>程序中存在过多小任务时，可以通过</a:t>
            </a:r>
            <a:r>
              <a:rPr lang="en-US" altLang="zh-CN" sz="2400" dirty="0"/>
              <a:t>RDD</a:t>
            </a:r>
            <a:r>
              <a:rPr lang="en-US" altLang="zh-CN" sz="2400" dirty="0" smtClean="0"/>
              <a:t>.</a:t>
            </a:r>
          </a:p>
          <a:p>
            <a:r>
              <a:rPr lang="en-US" altLang="zh-CN" sz="2400" dirty="0" smtClean="0"/>
              <a:t>coalesce</a:t>
            </a:r>
            <a:r>
              <a:rPr lang="zh-CN" altLang="en-US" sz="2400" dirty="0"/>
              <a:t>方法收缩合并分区，减少分区的个数，减小任务调度</a:t>
            </a:r>
            <a:r>
              <a:rPr lang="zh-CN" altLang="en-US" sz="2400" dirty="0" smtClean="0"/>
              <a:t>成本。</a:t>
            </a:r>
            <a:endParaRPr lang="en-US" altLang="zh-CN" sz="2400" dirty="0" smtClean="0"/>
          </a:p>
          <a:p>
            <a:r>
              <a:rPr lang="zh-CN" altLang="en-US" sz="2400" dirty="0" smtClean="0"/>
              <a:t>     避免</a:t>
            </a:r>
            <a:r>
              <a:rPr lang="en-US" altLang="zh-CN" sz="2400" dirty="0"/>
              <a:t>Shuffle</a:t>
            </a:r>
            <a:r>
              <a:rPr lang="zh-CN" altLang="en-US" sz="2400" dirty="0"/>
              <a:t>可以使</a:t>
            </a:r>
            <a:r>
              <a:rPr lang="en-US" altLang="zh-CN" sz="2400" dirty="0"/>
              <a:t>coalesce</a:t>
            </a:r>
            <a:r>
              <a:rPr lang="zh-CN" altLang="en-US" sz="2400" dirty="0"/>
              <a:t>比</a:t>
            </a:r>
            <a:r>
              <a:rPr lang="en-US" altLang="zh-CN" sz="2400" dirty="0" err="1"/>
              <a:t>RDD.repartition</a:t>
            </a:r>
            <a:r>
              <a:rPr lang="zh-CN" altLang="en-US" sz="2400" dirty="0"/>
              <a:t>效率提高不少</a:t>
            </a:r>
            <a:r>
              <a:rPr lang="zh-CN" altLang="en-US" sz="2400" dirty="0" smtClean="0"/>
              <a:t>。</a:t>
            </a:r>
            <a:r>
              <a:rPr lang="en-US" altLang="zh-CN" sz="2400" dirty="0" smtClean="0"/>
              <a:t>   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9583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3238" y="1557338"/>
            <a:ext cx="8183562" cy="4751982"/>
          </a:xfrm>
        </p:spPr>
        <p:txBody>
          <a:bodyPr/>
          <a:lstStyle/>
          <a:p>
            <a:r>
              <a:rPr lang="en-US" altLang="zh-CN" sz="2400" dirty="0" err="1" smtClean="0"/>
              <a:t>CoalescedRDD.compute</a:t>
            </a:r>
            <a:r>
              <a:rPr lang="zh-CN" altLang="en-US" sz="2400" dirty="0"/>
              <a:t>方法用于将</a:t>
            </a:r>
            <a:r>
              <a:rPr lang="en-US" altLang="zh-CN" sz="2400" dirty="0" err="1"/>
              <a:t>CoalescedRDD</a:t>
            </a:r>
            <a:r>
              <a:rPr lang="zh-CN" altLang="en-US" sz="2400" dirty="0"/>
              <a:t>一个分区对应它的</a:t>
            </a:r>
            <a:r>
              <a:rPr lang="en-US" altLang="zh-CN" sz="2400" dirty="0"/>
              <a:t>parent RDD</a:t>
            </a:r>
            <a:r>
              <a:rPr lang="zh-CN" altLang="en-US" sz="2400" dirty="0"/>
              <a:t>的所有分区数据拼接起来，成为一个新的</a:t>
            </a:r>
            <a:r>
              <a:rPr lang="en-US" altLang="zh-CN" sz="2400" dirty="0"/>
              <a:t>Iterator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r>
              <a:rPr lang="en-US" altLang="zh-CN" sz="2400" dirty="0" smtClean="0"/>
              <a:t>     </a:t>
            </a:r>
            <a:r>
              <a:rPr lang="zh-CN" altLang="en-US" sz="2400" dirty="0" smtClean="0">
                <a:solidFill>
                  <a:srgbClr val="3366FF"/>
                </a:solidFill>
              </a:rPr>
              <a:t>如果</a:t>
            </a:r>
            <a:r>
              <a:rPr lang="en-US" altLang="zh-CN" sz="2400" dirty="0" err="1">
                <a:solidFill>
                  <a:srgbClr val="3366FF"/>
                </a:solidFill>
              </a:rPr>
              <a:t>CoalescedRDD</a:t>
            </a:r>
            <a:r>
              <a:rPr lang="zh-CN" altLang="en-US" sz="2400" dirty="0">
                <a:solidFill>
                  <a:srgbClr val="3366FF"/>
                </a:solidFill>
              </a:rPr>
              <a:t>的一个分区跟它的</a:t>
            </a:r>
            <a:r>
              <a:rPr lang="en-US" altLang="zh-CN" sz="2400" dirty="0">
                <a:solidFill>
                  <a:srgbClr val="3366FF"/>
                </a:solidFill>
              </a:rPr>
              <a:t>Parent RDD</a:t>
            </a:r>
            <a:r>
              <a:rPr lang="zh-CN" altLang="en-US" sz="2400" dirty="0">
                <a:solidFill>
                  <a:srgbClr val="3366FF"/>
                </a:solidFill>
              </a:rPr>
              <a:t>的</a:t>
            </a:r>
            <a:r>
              <a:rPr lang="zh-CN" altLang="en-US" sz="2400" dirty="0" smtClean="0">
                <a:solidFill>
                  <a:srgbClr val="3366FF"/>
                </a:solidFill>
              </a:rPr>
              <a:t>分区不在</a:t>
            </a:r>
            <a:r>
              <a:rPr lang="zh-CN" altLang="en-US" sz="2400" dirty="0">
                <a:solidFill>
                  <a:srgbClr val="3366FF"/>
                </a:solidFill>
              </a:rPr>
              <a:t>一个</a:t>
            </a:r>
            <a:r>
              <a:rPr lang="en-US" altLang="zh-CN" sz="2400" dirty="0">
                <a:solidFill>
                  <a:srgbClr val="3366FF"/>
                </a:solidFill>
              </a:rPr>
              <a:t>Executor</a:t>
            </a:r>
            <a:r>
              <a:rPr lang="zh-CN" altLang="en-US" sz="2400" dirty="0">
                <a:solidFill>
                  <a:srgbClr val="3366FF"/>
                </a:solidFill>
              </a:rPr>
              <a:t>，则需要通过</a:t>
            </a:r>
            <a:r>
              <a:rPr lang="en-US" altLang="zh-CN" sz="2400" dirty="0" err="1">
                <a:solidFill>
                  <a:srgbClr val="3366FF"/>
                </a:solidFill>
              </a:rPr>
              <a:t>Netty</a:t>
            </a:r>
            <a:r>
              <a:rPr lang="zh-CN" altLang="en-US" sz="2400" dirty="0">
                <a:solidFill>
                  <a:srgbClr val="3366FF"/>
                </a:solidFill>
              </a:rPr>
              <a:t>通信的</a:t>
            </a:r>
            <a:r>
              <a:rPr lang="zh-CN" altLang="en-US" sz="2400" dirty="0" smtClean="0">
                <a:solidFill>
                  <a:srgbClr val="3366FF"/>
                </a:solidFill>
              </a:rPr>
              <a:t>方式获取</a:t>
            </a:r>
            <a:r>
              <a:rPr lang="en-US" altLang="zh-CN" sz="2400" dirty="0" smtClean="0">
                <a:solidFill>
                  <a:srgbClr val="3366FF"/>
                </a:solidFill>
              </a:rPr>
              <a:t>Parent </a:t>
            </a:r>
            <a:r>
              <a:rPr lang="en-US" altLang="zh-CN" sz="2400" dirty="0">
                <a:solidFill>
                  <a:srgbClr val="3366FF"/>
                </a:solidFill>
              </a:rPr>
              <a:t>RDD</a:t>
            </a:r>
            <a:r>
              <a:rPr lang="zh-CN" altLang="en-US" sz="2400" dirty="0">
                <a:solidFill>
                  <a:srgbClr val="3366FF"/>
                </a:solidFill>
              </a:rPr>
              <a:t>的数据，然后再拼接。</a:t>
            </a:r>
            <a:r>
              <a:rPr lang="zh-CN" altLang="en-US" sz="2400" dirty="0" smtClean="0"/>
              <a:t>但是过程中没有</a:t>
            </a:r>
            <a:r>
              <a:rPr lang="zh-CN" altLang="en-US" sz="2400" dirty="0"/>
              <a:t>落地到磁盘的操作，避免了磁盘</a:t>
            </a:r>
            <a:r>
              <a:rPr lang="en-US" altLang="zh-CN" sz="2400" dirty="0"/>
              <a:t>I/O</a:t>
            </a:r>
            <a:r>
              <a:rPr lang="zh-CN" altLang="en-US" sz="2400" dirty="0"/>
              <a:t>，所以比</a:t>
            </a:r>
            <a:r>
              <a:rPr lang="en-US" altLang="zh-CN" sz="2400" dirty="0"/>
              <a:t>Shuffle</a:t>
            </a:r>
            <a:r>
              <a:rPr lang="zh-CN" altLang="en-US" sz="2400" dirty="0"/>
              <a:t>还是要快不少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97</a:t>
            </a:fld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436096" y="2492896"/>
            <a:ext cx="1656184" cy="504056"/>
          </a:xfrm>
          <a:prstGeom prst="wedgeRoundRectCallout">
            <a:avLst>
              <a:gd name="adj1" fmla="val -64660"/>
              <a:gd name="adj2" fmla="val 2249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不</a:t>
            </a:r>
            <a:r>
              <a:rPr lang="en-US" altLang="zh-CN" sz="2400" dirty="0" smtClean="0"/>
              <a:t>Shuffle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306173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coalesce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98</a:t>
            </a:fld>
            <a:endParaRPr lang="zh-CN" altLang="en-US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50" y="1701761"/>
            <a:ext cx="8002117" cy="3801005"/>
          </a:xfrm>
        </p:spPr>
      </p:pic>
    </p:spTree>
    <p:extLst>
      <p:ext uri="{BB962C8B-B14F-4D97-AF65-F5344CB8AC3E}">
        <p14:creationId xmlns:p14="http://schemas.microsoft.com/office/powerpoint/2010/main" val="239910605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Coalesce</a:t>
            </a:r>
            <a:r>
              <a:rPr lang="zh-CN" altLang="en-US" dirty="0" smtClean="0"/>
              <a:t>分区的设置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 smtClean="0">
                <a:solidFill>
                  <a:srgbClr val="3366FF"/>
                </a:solidFill>
              </a:rPr>
              <a:t>当</a:t>
            </a:r>
            <a:r>
              <a:rPr lang="en-US" altLang="zh-CN" sz="2400" dirty="0">
                <a:solidFill>
                  <a:srgbClr val="3366FF"/>
                </a:solidFill>
              </a:rPr>
              <a:t>spark</a:t>
            </a:r>
            <a:r>
              <a:rPr lang="zh-CN" altLang="en-US" sz="2400" dirty="0">
                <a:solidFill>
                  <a:srgbClr val="3366FF"/>
                </a:solidFill>
              </a:rPr>
              <a:t>程序中存在过多小任务时，可以通过</a:t>
            </a:r>
            <a:r>
              <a:rPr lang="en-US" altLang="zh-CN" sz="2400" dirty="0">
                <a:solidFill>
                  <a:srgbClr val="3366FF"/>
                </a:solidFill>
              </a:rPr>
              <a:t>RDD.</a:t>
            </a:r>
          </a:p>
          <a:p>
            <a:r>
              <a:rPr lang="en-US" altLang="zh-CN" sz="2400" dirty="0">
                <a:solidFill>
                  <a:srgbClr val="3366FF"/>
                </a:solidFill>
              </a:rPr>
              <a:t>coalesce</a:t>
            </a:r>
            <a:r>
              <a:rPr lang="zh-CN" altLang="en-US" sz="2400" dirty="0">
                <a:solidFill>
                  <a:srgbClr val="3366FF"/>
                </a:solidFill>
              </a:rPr>
              <a:t>方法收缩合并分区，减少分区的个数，减小任务调度成本</a:t>
            </a:r>
            <a:r>
              <a:rPr lang="zh-CN" altLang="en-US" sz="2400" dirty="0" smtClean="0">
                <a:solidFill>
                  <a:srgbClr val="3366FF"/>
                </a:solidFill>
              </a:rPr>
              <a:t>。</a:t>
            </a:r>
            <a:endParaRPr lang="en-US" altLang="zh-CN" sz="2400" dirty="0" smtClean="0">
              <a:solidFill>
                <a:srgbClr val="3366FF"/>
              </a:solidFill>
            </a:endParaRPr>
          </a:p>
          <a:p>
            <a:r>
              <a:rPr lang="zh-CN" altLang="en-US" sz="2400" dirty="0"/>
              <a:t>假设</a:t>
            </a:r>
            <a:r>
              <a:rPr lang="en-US" altLang="zh-CN" sz="2400" dirty="0"/>
              <a:t>RDD</a:t>
            </a:r>
            <a:r>
              <a:rPr lang="zh-CN" altLang="en-US" sz="2400" dirty="0"/>
              <a:t>有</a:t>
            </a:r>
            <a:r>
              <a:rPr lang="en-US" altLang="zh-CN" sz="2400" dirty="0"/>
              <a:t>N</a:t>
            </a:r>
            <a:r>
              <a:rPr lang="zh-CN" altLang="en-US" sz="2400" dirty="0"/>
              <a:t>个分区，需要重新划分成</a:t>
            </a:r>
            <a:r>
              <a:rPr lang="en-US" altLang="zh-CN" sz="2400" dirty="0"/>
              <a:t>M</a:t>
            </a:r>
            <a:r>
              <a:rPr lang="zh-CN" altLang="en-US" sz="2400" dirty="0"/>
              <a:t>个</a:t>
            </a:r>
            <a:r>
              <a:rPr lang="zh-CN" altLang="en-US" sz="2400" dirty="0" smtClean="0"/>
              <a:t>分区，有如下几种情况：</a:t>
            </a:r>
            <a:endParaRPr lang="en-US" altLang="zh-CN" sz="2400" dirty="0" smtClean="0"/>
          </a:p>
          <a:p>
            <a:r>
              <a:rPr lang="en-US" altLang="zh-CN" sz="2400" dirty="0" smtClean="0"/>
              <a:t>1</a:t>
            </a:r>
            <a:r>
              <a:rPr lang="zh-CN" altLang="en-US" sz="2400" dirty="0" smtClean="0"/>
              <a:t>）</a:t>
            </a:r>
            <a:r>
              <a:rPr lang="en-US" altLang="zh-CN" sz="2400" dirty="0" smtClean="0"/>
              <a:t>N&lt;M</a:t>
            </a:r>
          </a:p>
          <a:p>
            <a:r>
              <a:rPr lang="zh-CN" altLang="en-US" sz="2400" dirty="0" smtClean="0"/>
              <a:t>     一般</a:t>
            </a:r>
            <a:r>
              <a:rPr lang="zh-CN" altLang="en-US" sz="2400" dirty="0"/>
              <a:t>情况下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>
                <a:solidFill>
                  <a:srgbClr val="FF0000"/>
                </a:solidFill>
              </a:rPr>
              <a:t>个分区有数据分布不均匀的状况</a:t>
            </a:r>
            <a:r>
              <a:rPr lang="zh-CN" altLang="en-US" sz="2400" dirty="0"/>
              <a:t>，利用</a:t>
            </a:r>
            <a:r>
              <a:rPr lang="en-US" altLang="zh-CN" sz="2400" dirty="0" err="1"/>
              <a:t>HashPartitioner</a:t>
            </a:r>
            <a:r>
              <a:rPr lang="zh-CN" altLang="en-US" sz="2400" dirty="0"/>
              <a:t>函数将数据重新分区为</a:t>
            </a:r>
            <a:r>
              <a:rPr lang="en-US" altLang="zh-CN" sz="2400" dirty="0"/>
              <a:t>M</a:t>
            </a:r>
            <a:r>
              <a:rPr lang="zh-CN" altLang="en-US" sz="2400" dirty="0"/>
              <a:t>个，这时需要将</a:t>
            </a:r>
            <a:r>
              <a:rPr lang="en-US" altLang="zh-CN" sz="2400" dirty="0"/>
              <a:t>shuffle</a:t>
            </a:r>
            <a:r>
              <a:rPr lang="zh-CN" altLang="en-US" sz="2400" dirty="0"/>
              <a:t>设置为</a:t>
            </a:r>
            <a:r>
              <a:rPr lang="en-US" altLang="zh-CN" sz="2400" dirty="0"/>
              <a:t>true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56A5FD-7424-4222-8FE6-B75B53351CB2}" type="slidenum">
              <a:rPr lang="zh-CN" altLang="en-US" smtClean="0"/>
              <a:pPr>
                <a:defRPr/>
              </a:pPr>
              <a:t>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95528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视点">
  <a:themeElements>
    <a:clrScheme name="视点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视点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270000"/>
              </a:schemeClr>
            </a:gs>
            <a:gs pos="25000">
              <a:schemeClr val="phClr">
                <a:tint val="60000"/>
                <a:satMod val="300000"/>
              </a:schemeClr>
            </a:gs>
            <a:gs pos="100000">
              <a:schemeClr val="phClr">
                <a:tint val="29000"/>
                <a:satMod val="40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5000"/>
                <a:satMod val="155000"/>
              </a:schemeClr>
            </a:gs>
            <a:gs pos="60000">
              <a:schemeClr val="phClr">
                <a:shade val="95000"/>
                <a:satMod val="150000"/>
              </a:schemeClr>
            </a:gs>
            <a:gs pos="100000">
              <a:schemeClr val="phClr">
                <a:tint val="87000"/>
                <a:satMod val="2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atMod val="150000"/>
            </a:schemeClr>
          </a:solidFill>
          <a:prstDash val="solid"/>
        </a:ln>
        <a:ln w="425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65500" dist="381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2000000"/>
            </a:lightRig>
          </a:scene3d>
          <a:sp3d prstMaterial="powder">
            <a:bevelT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35000"/>
                <a:satMod val="150000"/>
              </a:schemeClr>
            </a:gs>
            <a:gs pos="45000">
              <a:schemeClr val="phClr">
                <a:shade val="68000"/>
                <a:satMod val="155000"/>
              </a:schemeClr>
            </a:gs>
            <a:gs pos="100000">
              <a:schemeClr val="phClr">
                <a:tint val="70000"/>
                <a:satMod val="175000"/>
              </a:schemeClr>
            </a:gs>
          </a:gsLst>
          <a:lin ang="16200000" scaled="0"/>
        </a:gradFill>
        <a:blipFill>
          <a:blip xmlns:r="http://schemas.openxmlformats.org/officeDocument/2006/relationships" r:embed="rId1">
            <a:duotone>
              <a:schemeClr val="phClr">
                <a:shade val="800"/>
                <a:satMod val="150000"/>
              </a:schemeClr>
              <a:schemeClr val="phClr">
                <a:tint val="80000"/>
                <a:satMod val="150000"/>
              </a:schemeClr>
            </a:duotone>
          </a:blip>
          <a:tile tx="0" ty="0" sx="75000" sy="7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标题在上文本框在下">
  <a:themeElements>
    <a:clrScheme name="标题在上文本框在下 1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FFFFFF"/>
      </a:accent3>
      <a:accent4>
        <a:srgbClr val="000000"/>
      </a:accent4>
      <a:accent5>
        <a:srgbClr val="F6C0AA"/>
      </a:accent5>
      <a:accent6>
        <a:srgbClr val="902430"/>
      </a:accent6>
      <a:hlink>
        <a:srgbClr val="6B9F25"/>
      </a:hlink>
      <a:folHlink>
        <a:srgbClr val="B26B02"/>
      </a:folHlink>
    </a:clrScheme>
    <a:fontScheme name="标题在上文本框在下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标题在上文本框在下 1">
        <a:dk1>
          <a:srgbClr val="000000"/>
        </a:dk1>
        <a:lt1>
          <a:srgbClr val="FFFFFF"/>
        </a:lt1>
        <a:dk2>
          <a:srgbClr val="323232"/>
        </a:dk2>
        <a:lt2>
          <a:srgbClr val="E3DED1"/>
        </a:lt2>
        <a:accent1>
          <a:srgbClr val="F07F09"/>
        </a:accent1>
        <a:accent2>
          <a:srgbClr val="9F2936"/>
        </a:accent2>
        <a:accent3>
          <a:srgbClr val="FFFFFF"/>
        </a:accent3>
        <a:accent4>
          <a:srgbClr val="000000"/>
        </a:accent4>
        <a:accent5>
          <a:srgbClr val="F6C0AA"/>
        </a:accent5>
        <a:accent6>
          <a:srgbClr val="902430"/>
        </a:accent6>
        <a:hlink>
          <a:srgbClr val="6B9F25"/>
        </a:hlink>
        <a:folHlink>
          <a:srgbClr val="B26B0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Aspect</Template>
  <TotalTime>8337</TotalTime>
  <Words>15436</Words>
  <Application>Microsoft Office PowerPoint</Application>
  <PresentationFormat>全屏显示(4:3)</PresentationFormat>
  <Paragraphs>1487</Paragraphs>
  <Slides>245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245</vt:i4>
      </vt:variant>
    </vt:vector>
  </HeadingPairs>
  <TitlesOfParts>
    <vt:vector size="259" baseType="lpstr">
      <vt:lpstr>Arial Unicode MS</vt:lpstr>
      <vt:lpstr>宋体</vt:lpstr>
      <vt:lpstr>微软雅黑</vt:lpstr>
      <vt:lpstr>Arial</vt:lpstr>
      <vt:lpstr>Calibri</vt:lpstr>
      <vt:lpstr>Cambria Math</vt:lpstr>
      <vt:lpstr>Century Gothic</vt:lpstr>
      <vt:lpstr>Symbol</vt:lpstr>
      <vt:lpstr>Times New Roman</vt:lpstr>
      <vt:lpstr>Verdana</vt:lpstr>
      <vt:lpstr>Wingdings</vt:lpstr>
      <vt:lpstr>Wingdings 2</vt:lpstr>
      <vt:lpstr>视点</vt:lpstr>
      <vt:lpstr>标题在上文本框在下</vt:lpstr>
      <vt:lpstr>现代数据管理理论与技术  潘鹏</vt:lpstr>
      <vt:lpstr>学习内容</vt:lpstr>
      <vt:lpstr>应用背景与设计理念</vt:lpstr>
      <vt:lpstr>开发背景</vt:lpstr>
      <vt:lpstr>Hadoop+MapReduce的局限性</vt:lpstr>
      <vt:lpstr>Spark设计目标</vt:lpstr>
      <vt:lpstr>Spark核心概念</vt:lpstr>
      <vt:lpstr>Spark核心概念</vt:lpstr>
      <vt:lpstr>Spark核心概念</vt:lpstr>
      <vt:lpstr>Spark的数据鲁棒性——Lineage</vt:lpstr>
      <vt:lpstr>Spark的数据鲁棒性——Lineage</vt:lpstr>
      <vt:lpstr>Spark性能</vt:lpstr>
      <vt:lpstr>Spark相关子系统（生态圈）</vt:lpstr>
      <vt:lpstr>Spark相关子系统（生态圈）</vt:lpstr>
      <vt:lpstr>Spark相关子系统（生态圈）</vt:lpstr>
      <vt:lpstr>Spark Shark</vt:lpstr>
      <vt:lpstr>Hive vs. Shark</vt:lpstr>
      <vt:lpstr>Hive vs. Shark</vt:lpstr>
      <vt:lpstr>应用情况</vt:lpstr>
      <vt:lpstr>应用情况</vt:lpstr>
      <vt:lpstr>应用情况</vt:lpstr>
      <vt:lpstr>应用情况</vt:lpstr>
      <vt:lpstr>应用情况</vt:lpstr>
      <vt:lpstr>基本概念与体系结构</vt:lpstr>
      <vt:lpstr>基本术语</vt:lpstr>
      <vt:lpstr>基本术语</vt:lpstr>
      <vt:lpstr>基本术语</vt:lpstr>
      <vt:lpstr>Spark术语图</vt:lpstr>
      <vt:lpstr>Spark基本架构思想</vt:lpstr>
      <vt:lpstr>Spark基本架构</vt:lpstr>
      <vt:lpstr>Spark基本架构</vt:lpstr>
      <vt:lpstr>基本运行流程</vt:lpstr>
      <vt:lpstr>资源管理</vt:lpstr>
      <vt:lpstr>Spark资源管理——Cluster Manager</vt:lpstr>
      <vt:lpstr>Spark运行模式简介</vt:lpstr>
      <vt:lpstr>Spark运行模式简介</vt:lpstr>
      <vt:lpstr>Spark运行模式——local</vt:lpstr>
      <vt:lpstr>Spark运行模式——Standalone</vt:lpstr>
      <vt:lpstr>Spark运行模式——Standalone</vt:lpstr>
      <vt:lpstr>Standalone基本运行流程</vt:lpstr>
      <vt:lpstr>Spark基于standalone的作业执行流程</vt:lpstr>
      <vt:lpstr>Standalone之Driver运行在worker</vt:lpstr>
      <vt:lpstr>Standalone之Driver运行在worker流程</vt:lpstr>
      <vt:lpstr>Standalone之Driver运行在worker流程</vt:lpstr>
      <vt:lpstr>Standalone之Driver运行在客户端流程</vt:lpstr>
      <vt:lpstr>Standalone之Driver运行在客户端流程</vt:lpstr>
      <vt:lpstr>Standalone之Driver运行在客户端流程</vt:lpstr>
      <vt:lpstr>Spark运行模式-基于Yarn</vt:lpstr>
      <vt:lpstr>YARN简介- Hadoop MapReduceV2</vt:lpstr>
      <vt:lpstr>YARN简介- Hadoop MapReduceV2</vt:lpstr>
      <vt:lpstr>Hadoop MapReduceV1基本思路</vt:lpstr>
      <vt:lpstr>PowerPoint 演示文稿</vt:lpstr>
      <vt:lpstr>Hadoop MapReduceV1主要问题</vt:lpstr>
      <vt:lpstr>Hadoop MapReduceV1主要问题</vt:lpstr>
      <vt:lpstr>Hadoop MapReduceV1主要问题</vt:lpstr>
      <vt:lpstr>Yarn基本框架</vt:lpstr>
      <vt:lpstr>Yarn基本框架</vt:lpstr>
      <vt:lpstr>Spark运行模式-基于Yarn回顾</vt:lpstr>
      <vt:lpstr>Spark onYarn的ApplicationMaster</vt:lpstr>
      <vt:lpstr>Spark onYarn的ApplicationMaster</vt:lpstr>
      <vt:lpstr>Spark on Yarn-Cluster框架</vt:lpstr>
      <vt:lpstr>Spark on Yarn-Cluster</vt:lpstr>
      <vt:lpstr>Spark on YARN-Cluster 模式运行过程</vt:lpstr>
      <vt:lpstr>Spark on YARN-Cluster 模式运行过程</vt:lpstr>
      <vt:lpstr>Spark on YARN-Cluster 模式运行过程</vt:lpstr>
      <vt:lpstr>PowerPoint 演示文稿</vt:lpstr>
      <vt:lpstr>Spark on Yarn-Client模式</vt:lpstr>
      <vt:lpstr>Spark on Yarn-Client模式</vt:lpstr>
      <vt:lpstr>Spark on Yarn的优点</vt:lpstr>
      <vt:lpstr>Spark运行架构的特点</vt:lpstr>
      <vt:lpstr>Spark运行架构的特点</vt:lpstr>
      <vt:lpstr>PowerPoint 演示文稿</vt:lpstr>
      <vt:lpstr>RDD概念回顾</vt:lpstr>
      <vt:lpstr>RDD的生成</vt:lpstr>
      <vt:lpstr>RDD操作类型</vt:lpstr>
      <vt:lpstr>RDD构造实例</vt:lpstr>
      <vt:lpstr>RDD并行操作</vt:lpstr>
      <vt:lpstr>RDD惰性转换</vt:lpstr>
      <vt:lpstr>RDD存储架构图</vt:lpstr>
      <vt:lpstr>RDD实现原理</vt:lpstr>
      <vt:lpstr>RDD的cache（）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RDD的transform操作</vt:lpstr>
      <vt:lpstr>PowerPoint 演示文稿</vt:lpstr>
      <vt:lpstr>coalesce</vt:lpstr>
      <vt:lpstr>Coalesce用途</vt:lpstr>
      <vt:lpstr>coalesce</vt:lpstr>
      <vt:lpstr>coalesce</vt:lpstr>
      <vt:lpstr>Coalesce分区的设置</vt:lpstr>
      <vt:lpstr>Coalesce分区的设置</vt:lpstr>
      <vt:lpstr>coalesce</vt:lpstr>
      <vt:lpstr>RDD的transform操作</vt:lpstr>
      <vt:lpstr>RDD的transform操作</vt:lpstr>
      <vt:lpstr>RDD的transform操作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RDD键-值transform</vt:lpstr>
      <vt:lpstr>RDD的action操作 </vt:lpstr>
      <vt:lpstr>RDD的action操作 </vt:lpstr>
      <vt:lpstr>RDD的action操作 </vt:lpstr>
      <vt:lpstr>RDD的action操作 </vt:lpstr>
      <vt:lpstr>RDD的action操作 </vt:lpstr>
      <vt:lpstr>RDD的action操作 </vt:lpstr>
      <vt:lpstr>RDD分区</vt:lpstr>
      <vt:lpstr>RDD分区</vt:lpstr>
      <vt:lpstr>RDD分区</vt:lpstr>
      <vt:lpstr>PowerPoint 演示文稿</vt:lpstr>
      <vt:lpstr>RDD父子依赖及job阶段划分</vt:lpstr>
      <vt:lpstr>RDD父子依赖关系</vt:lpstr>
      <vt:lpstr>RDD父子依赖关系</vt:lpstr>
      <vt:lpstr>RDD父子依赖关系</vt:lpstr>
      <vt:lpstr>RDD父子依赖关系</vt:lpstr>
      <vt:lpstr>RDD父子依赖关系</vt:lpstr>
      <vt:lpstr>依赖关系 → 有向无环图</vt:lpstr>
      <vt:lpstr>DAG示例：WordCount</vt:lpstr>
      <vt:lpstr>PowerPoint 演示文稿</vt:lpstr>
      <vt:lpstr>DAG调度与RDD</vt:lpstr>
      <vt:lpstr>Job-stage-task</vt:lpstr>
      <vt:lpstr>Stage划分基本思想</vt:lpstr>
      <vt:lpstr>PowerPoint 演示文稿</vt:lpstr>
      <vt:lpstr>Stage划分流程</vt:lpstr>
      <vt:lpstr>Stage划分流程</vt:lpstr>
      <vt:lpstr>Stage划分流程</vt:lpstr>
      <vt:lpstr>PowerPoint 演示文稿</vt:lpstr>
      <vt:lpstr>Stage划分流程</vt:lpstr>
      <vt:lpstr>Stage划分流程</vt:lpstr>
      <vt:lpstr>Stage划分流程</vt:lpstr>
      <vt:lpstr>Stage划分流程</vt:lpstr>
      <vt:lpstr>Stage划分流程</vt:lpstr>
      <vt:lpstr>Stage的划分流程</vt:lpstr>
      <vt:lpstr>Stage的划分</vt:lpstr>
      <vt:lpstr>Stage的划分原理</vt:lpstr>
      <vt:lpstr>Stage的划分</vt:lpstr>
      <vt:lpstr>DAG调度</vt:lpstr>
      <vt:lpstr>有向无环图：调度的方向</vt:lpstr>
      <vt:lpstr>DAGScheduler</vt:lpstr>
      <vt:lpstr>DAGScheduler</vt:lpstr>
      <vt:lpstr>TaskScheduler</vt:lpstr>
      <vt:lpstr>TaskScheduler</vt:lpstr>
      <vt:lpstr>Shuffle原理</vt:lpstr>
      <vt:lpstr>Shuffle原理</vt:lpstr>
      <vt:lpstr>Shuffle原理</vt:lpstr>
      <vt:lpstr>Spark Streaming</vt:lpstr>
      <vt:lpstr>Spark Streaming</vt:lpstr>
      <vt:lpstr>Spark Streaming</vt:lpstr>
      <vt:lpstr>Spark Streaming</vt:lpstr>
      <vt:lpstr>Spark Streaming</vt:lpstr>
      <vt:lpstr>Spark共享变量</vt:lpstr>
      <vt:lpstr>PowerPoint 演示文稿</vt:lpstr>
      <vt:lpstr>Spark应用实例——文本搜索</vt:lpstr>
      <vt:lpstr>Spark应用实例——Logistic Regression</vt:lpstr>
      <vt:lpstr>PowerPoint 演示文稿</vt:lpstr>
      <vt:lpstr>Logistic Regression性能分析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Spark应用实例——ALS（交替最小二乘法）</vt:lpstr>
      <vt:lpstr>Spark性能调优</vt:lpstr>
      <vt:lpstr>Spark性能调优</vt:lpstr>
      <vt:lpstr>Spark性能调优：map-side预聚合</vt:lpstr>
      <vt:lpstr>Spark性能调优：map-side预聚合</vt:lpstr>
      <vt:lpstr>Spark性能调优：map-side预聚合</vt:lpstr>
      <vt:lpstr>Spark性能调优：map-side预聚合</vt:lpstr>
      <vt:lpstr>Spark性能调优：map-side预聚合</vt:lpstr>
      <vt:lpstr>Spark性能调优：异类数据合并</vt:lpstr>
      <vt:lpstr>Spark性能调优：异类数据合并</vt:lpstr>
      <vt:lpstr>Spark性能调优：内部避免shuffle</vt:lpstr>
      <vt:lpstr>Spark性能调优：内部避免shuffle</vt:lpstr>
      <vt:lpstr>Spark性能调优：内部避免shuffle</vt:lpstr>
      <vt:lpstr>Spark性能调优：利用shuffle增加并发</vt:lpstr>
      <vt:lpstr>Spark性能调优：利用shuffle缓解driver</vt:lpstr>
      <vt:lpstr>Spark性能调优：利用shuffle缓解driver</vt:lpstr>
      <vt:lpstr>Spark性能调优：复用RDD</vt:lpstr>
      <vt:lpstr>Spark性能调优：复用RDD</vt:lpstr>
      <vt:lpstr>Spark性能调优：复用RDD</vt:lpstr>
      <vt:lpstr>Spark性能调优：RDD持久化</vt:lpstr>
      <vt:lpstr>Spark性能调优：RDD持久化</vt:lpstr>
      <vt:lpstr>Spark性能调优：coalesce调整分区</vt:lpstr>
      <vt:lpstr>Spark性能调优：广播变量</vt:lpstr>
      <vt:lpstr>Spark性能调优：广播变量</vt:lpstr>
      <vt:lpstr>Spark性能调优：广播变量</vt:lpstr>
      <vt:lpstr>Spark性能调优：广播变量</vt:lpstr>
      <vt:lpstr>Spark性能调优：广播变量</vt:lpstr>
      <vt:lpstr>Spark性能调优：数据结构</vt:lpstr>
      <vt:lpstr>Spark性能调优-数据结构</vt:lpstr>
      <vt:lpstr>Spark性能调优：两阶段聚合</vt:lpstr>
      <vt:lpstr>Spark性能调优：两阶段聚合</vt:lpstr>
      <vt:lpstr>Spark性能调优：两阶段聚合</vt:lpstr>
      <vt:lpstr>Spark性能调优：join倾斜</vt:lpstr>
      <vt:lpstr>Spark性能调优：join倾斜</vt:lpstr>
      <vt:lpstr>Spark性能调优：join倾斜</vt:lpstr>
      <vt:lpstr>PowerPoint 演示文稿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Spark性能调优：shuffle优化</vt:lpstr>
      <vt:lpstr>PowerPoint 演示文稿</vt:lpstr>
      <vt:lpstr>Spark性能调优：shuffle优化</vt:lpstr>
      <vt:lpstr>Spark性能调优：shuffle优化</vt:lpstr>
      <vt:lpstr>PowerPoint 演示文稿</vt:lpstr>
      <vt:lpstr>Spark性能调优：shuffle优化</vt:lpstr>
      <vt:lpstr>Spark应用参考</vt:lpstr>
    </vt:vector>
  </TitlesOfParts>
  <Company>lsr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多结构化数据管理</dc:title>
  <dc:creator>panppl</dc:creator>
  <cp:lastModifiedBy>panpp</cp:lastModifiedBy>
  <cp:revision>1504</cp:revision>
  <dcterms:created xsi:type="dcterms:W3CDTF">2012-06-05T07:26:34Z</dcterms:created>
  <dcterms:modified xsi:type="dcterms:W3CDTF">2018-11-08T03:50:03Z</dcterms:modified>
</cp:coreProperties>
</file>